
<file path=[Content_Types].xml><?xml version="1.0" encoding="utf-8"?>
<Types xmlns="http://schemas.openxmlformats.org/package/2006/content-types">
  <Default Extension="png" ContentType="image/png"/>
  <Default Extension="jpeg" ContentType="image/jpeg"/>
  <Default Extension="wmf" ContentType="image/x-w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wmf"/><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02" r:id="rId1"/>
  </p:sldMasterIdLst>
  <p:notesMasterIdLst>
    <p:notesMasterId r:id="rId17"/>
  </p:notesMasterIdLst>
  <p:handoutMasterIdLst>
    <p:handoutMasterId r:id="rId18"/>
  </p:handoutMasterIdLst>
  <p:sldIdLst>
    <p:sldId id="336" r:id="rId2"/>
    <p:sldId id="352" r:id="rId3"/>
    <p:sldId id="356" r:id="rId4"/>
    <p:sldId id="348" r:id="rId5"/>
    <p:sldId id="339" r:id="rId6"/>
    <p:sldId id="341" r:id="rId7"/>
    <p:sldId id="343" r:id="rId8"/>
    <p:sldId id="353" r:id="rId9"/>
    <p:sldId id="354" r:id="rId10"/>
    <p:sldId id="351" r:id="rId11"/>
    <p:sldId id="355" r:id="rId12"/>
    <p:sldId id="346" r:id="rId13"/>
    <p:sldId id="347" r:id="rId14"/>
    <p:sldId id="345" r:id="rId15"/>
    <p:sldId id="344" r:id="rId16"/>
  </p:sldIdLst>
  <p:sldSz cx="9144000" cy="6858000" type="screen4x3"/>
  <p:notesSz cx="6858000" cy="9144000"/>
  <p:defaultTextStyle>
    <a:defPPr>
      <a:defRPr lang="en-GB"/>
    </a:defPPr>
    <a:lvl1pPr algn="l" rtl="0" eaLnBrk="0" fontAlgn="base" hangingPunct="0">
      <a:spcBef>
        <a:spcPct val="0"/>
      </a:spcBef>
      <a:spcAft>
        <a:spcPct val="0"/>
      </a:spcAft>
      <a:defRPr kern="1200">
        <a:solidFill>
          <a:schemeClr val="tx1"/>
        </a:solidFill>
        <a:latin typeface="Verdana" panose="020B0604030504040204" pitchFamily="34" charset="0"/>
        <a:ea typeface="+mn-ea"/>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n-ea"/>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n-ea"/>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n-ea"/>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n-ea"/>
        <a:cs typeface="+mn-cs"/>
      </a:defRPr>
    </a:lvl5pPr>
    <a:lvl6pPr marL="2286000" algn="l" defTabSz="914400" rtl="0" eaLnBrk="1" latinLnBrk="0" hangingPunct="1">
      <a:defRPr kern="1200">
        <a:solidFill>
          <a:schemeClr val="tx1"/>
        </a:solidFill>
        <a:latin typeface="Verdana" panose="020B0604030504040204" pitchFamily="34" charset="0"/>
        <a:ea typeface="+mn-ea"/>
        <a:cs typeface="+mn-cs"/>
      </a:defRPr>
    </a:lvl6pPr>
    <a:lvl7pPr marL="2743200" algn="l" defTabSz="914400" rtl="0" eaLnBrk="1" latinLnBrk="0" hangingPunct="1">
      <a:defRPr kern="1200">
        <a:solidFill>
          <a:schemeClr val="tx1"/>
        </a:solidFill>
        <a:latin typeface="Verdana" panose="020B0604030504040204" pitchFamily="34" charset="0"/>
        <a:ea typeface="+mn-ea"/>
        <a:cs typeface="+mn-cs"/>
      </a:defRPr>
    </a:lvl7pPr>
    <a:lvl8pPr marL="3200400" algn="l" defTabSz="914400" rtl="0" eaLnBrk="1" latinLnBrk="0" hangingPunct="1">
      <a:defRPr kern="1200">
        <a:solidFill>
          <a:schemeClr val="tx1"/>
        </a:solidFill>
        <a:latin typeface="Verdana" panose="020B0604030504040204" pitchFamily="34" charset="0"/>
        <a:ea typeface="+mn-ea"/>
        <a:cs typeface="+mn-cs"/>
      </a:defRPr>
    </a:lvl8pPr>
    <a:lvl9pPr marL="3657600" algn="l" defTabSz="914400" rtl="0" eaLnBrk="1" latinLnBrk="0" hangingPunct="1">
      <a:defRPr kern="1200">
        <a:solidFill>
          <a:schemeClr val="tx1"/>
        </a:solidFill>
        <a:latin typeface="Verdana" panose="020B060403050404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00"/>
    <a:srgbClr val="4D4D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99" autoAdjust="0"/>
    <p:restoredTop sz="94917" autoAdjust="0"/>
  </p:normalViewPr>
  <p:slideViewPr>
    <p:cSldViewPr>
      <p:cViewPr varScale="1">
        <p:scale>
          <a:sx n="126" d="100"/>
          <a:sy n="126" d="100"/>
        </p:scale>
        <p:origin x="468" y="90"/>
      </p:cViewPr>
      <p:guideLst>
        <p:guide orient="horz" pos="2160"/>
        <p:guide pos="2880"/>
      </p:guideLst>
    </p:cSldViewPr>
  </p:slideViewPr>
  <p:notesTextViewPr>
    <p:cViewPr>
      <p:scale>
        <a:sx n="100" d="100"/>
        <a:sy n="100" d="100"/>
      </p:scale>
      <p:origin x="0" y="0"/>
    </p:cViewPr>
  </p:notesTextViewPr>
  <p:notesViewPr>
    <p:cSldViewPr>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89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Arial" charset="0"/>
              </a:defRPr>
            </a:lvl1pPr>
          </a:lstStyle>
          <a:p>
            <a:pPr>
              <a:defRPr/>
            </a:pPr>
            <a:endParaRPr lang="en-GB"/>
          </a:p>
        </p:txBody>
      </p:sp>
      <p:sp>
        <p:nvSpPr>
          <p:cNvPr id="37891"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defRPr>
            </a:lvl1pPr>
          </a:lstStyle>
          <a:p>
            <a:pPr>
              <a:defRPr/>
            </a:pPr>
            <a:endParaRPr lang="en-GB"/>
          </a:p>
        </p:txBody>
      </p:sp>
      <p:sp>
        <p:nvSpPr>
          <p:cNvPr id="37892"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charset="0"/>
              </a:defRPr>
            </a:lvl1pPr>
          </a:lstStyle>
          <a:p>
            <a:pPr>
              <a:defRPr/>
            </a:pPr>
            <a:endParaRPr lang="en-GB"/>
          </a:p>
        </p:txBody>
      </p:sp>
      <p:sp>
        <p:nvSpPr>
          <p:cNvPr id="37893"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smtClean="0">
                <a:latin typeface="Arial" panose="020B0604020202020204" pitchFamily="34" charset="0"/>
              </a:defRPr>
            </a:lvl1pPr>
          </a:lstStyle>
          <a:p>
            <a:pPr>
              <a:defRPr/>
            </a:pPr>
            <a:fld id="{A409857A-60BF-478A-A9C2-80C3F27B1A83}" type="slidenum">
              <a:rPr lang="en-GB" altLang="en-US"/>
              <a:pPr>
                <a:defRPr/>
              </a:pPr>
              <a:t>‹#›</a:t>
            </a:fld>
            <a:endParaRPr lang="en-GB" altLang="en-US"/>
          </a:p>
        </p:txBody>
      </p:sp>
    </p:spTree>
    <p:extLst>
      <p:ext uri="{BB962C8B-B14F-4D97-AF65-F5344CB8AC3E}">
        <p14:creationId xmlns:p14="http://schemas.microsoft.com/office/powerpoint/2010/main" val="4116797845"/>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vl1pPr>
          </a:lstStyle>
          <a:p>
            <a:pPr>
              <a:defRPr/>
            </a:pPr>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vl1pPr>
          </a:lstStyle>
          <a:p>
            <a:pPr>
              <a:defRPr/>
            </a:pPr>
            <a:fld id="{A7DFDE71-0D9D-456B-9827-CFD6B5045F17}" type="datetimeFigureOut">
              <a:rPr lang="en-US"/>
              <a:pPr>
                <a:defRPr/>
              </a:pPr>
              <a:t>3/3/2017</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GB"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GB" noProof="0" smtClean="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vl1pPr>
          </a:lstStyle>
          <a:p>
            <a:pPr>
              <a:defRPr/>
            </a:pPr>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smtClean="0"/>
            </a:lvl1pPr>
          </a:lstStyle>
          <a:p>
            <a:pPr>
              <a:defRPr/>
            </a:pPr>
            <a:fld id="{9ADB2A55-9959-4460-BCA6-E411CCF52583}" type="slidenum">
              <a:rPr lang="en-GB" altLang="en-US"/>
              <a:pPr>
                <a:defRPr/>
              </a:pPr>
              <a:t>‹#›</a:t>
            </a:fld>
            <a:endParaRPr lang="en-GB" altLang="en-US"/>
          </a:p>
        </p:txBody>
      </p:sp>
    </p:spTree>
    <p:extLst>
      <p:ext uri="{BB962C8B-B14F-4D97-AF65-F5344CB8AC3E}">
        <p14:creationId xmlns:p14="http://schemas.microsoft.com/office/powerpoint/2010/main" val="413628254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614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9A063B48-F513-49E0-B901-9A32C26A8425}" type="slidenum">
              <a:rPr lang="en-GB" altLang="en-US">
                <a:latin typeface="Verdana" panose="020B0604030504040204" pitchFamily="34" charset="0"/>
              </a:rPr>
              <a:pPr>
                <a:spcBef>
                  <a:spcPct val="0"/>
                </a:spcBef>
              </a:pPr>
              <a:t>1</a:t>
            </a:fld>
            <a:endParaRPr lang="en-GB" altLang="en-US">
              <a:latin typeface="Verdana" panose="020B0604030504040204" pitchFamily="34" charset="0"/>
            </a:endParaRPr>
          </a:p>
        </p:txBody>
      </p:sp>
    </p:spTree>
    <p:extLst>
      <p:ext uri="{BB962C8B-B14F-4D97-AF65-F5344CB8AC3E}">
        <p14:creationId xmlns:p14="http://schemas.microsoft.com/office/powerpoint/2010/main" val="38052022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smtClean="0"/>
          </a:p>
        </p:txBody>
      </p:sp>
      <p:sp>
        <p:nvSpPr>
          <p:cNvPr id="2253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C9EEC9E5-11E1-47FE-823C-33A11FF525EA}" type="slidenum">
              <a:rPr lang="en-GB" altLang="en-US">
                <a:latin typeface="Verdana" panose="020B0604030504040204" pitchFamily="34" charset="0"/>
              </a:rPr>
              <a:pPr>
                <a:spcBef>
                  <a:spcPct val="0"/>
                </a:spcBef>
              </a:pPr>
              <a:t>10</a:t>
            </a:fld>
            <a:endParaRPr lang="en-GB" altLang="en-US">
              <a:latin typeface="Verdana" panose="020B0604030504040204" pitchFamily="34" charset="0"/>
            </a:endParaRPr>
          </a:p>
        </p:txBody>
      </p:sp>
    </p:spTree>
    <p:extLst>
      <p:ext uri="{BB962C8B-B14F-4D97-AF65-F5344CB8AC3E}">
        <p14:creationId xmlns:p14="http://schemas.microsoft.com/office/powerpoint/2010/main" val="23458372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smtClean="0"/>
          </a:p>
        </p:txBody>
      </p:sp>
      <p:sp>
        <p:nvSpPr>
          <p:cNvPr id="2458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1DE62226-B5F1-4FA9-BC76-6E673E373191}" type="slidenum">
              <a:rPr lang="en-GB" altLang="en-US">
                <a:latin typeface="Verdana" panose="020B0604030504040204" pitchFamily="34" charset="0"/>
              </a:rPr>
              <a:pPr>
                <a:spcBef>
                  <a:spcPct val="0"/>
                </a:spcBef>
              </a:pPr>
              <a:t>11</a:t>
            </a:fld>
            <a:endParaRPr lang="en-GB" altLang="en-US">
              <a:latin typeface="Verdana" panose="020B0604030504040204" pitchFamily="34" charset="0"/>
            </a:endParaRPr>
          </a:p>
        </p:txBody>
      </p:sp>
    </p:spTree>
    <p:extLst>
      <p:ext uri="{BB962C8B-B14F-4D97-AF65-F5344CB8AC3E}">
        <p14:creationId xmlns:p14="http://schemas.microsoft.com/office/powerpoint/2010/main" val="12685457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smtClean="0"/>
          </a:p>
        </p:txBody>
      </p:sp>
      <p:sp>
        <p:nvSpPr>
          <p:cNvPr id="2458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1DE62226-B5F1-4FA9-BC76-6E673E373191}" type="slidenum">
              <a:rPr lang="en-GB" altLang="en-US">
                <a:latin typeface="Verdana" panose="020B0604030504040204" pitchFamily="34" charset="0"/>
              </a:rPr>
              <a:pPr>
                <a:spcBef>
                  <a:spcPct val="0"/>
                </a:spcBef>
              </a:pPr>
              <a:t>12</a:t>
            </a:fld>
            <a:endParaRPr lang="en-GB" altLang="en-US">
              <a:latin typeface="Verdana" panose="020B0604030504040204" pitchFamily="34" charset="0"/>
            </a:endParaRPr>
          </a:p>
        </p:txBody>
      </p:sp>
    </p:spTree>
    <p:extLst>
      <p:ext uri="{BB962C8B-B14F-4D97-AF65-F5344CB8AC3E}">
        <p14:creationId xmlns:p14="http://schemas.microsoft.com/office/powerpoint/2010/main" val="39035734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62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smtClean="0"/>
          </a:p>
        </p:txBody>
      </p:sp>
      <p:sp>
        <p:nvSpPr>
          <p:cNvPr id="2662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4EF27452-8FFF-4128-8969-45D7FCEAAC6C}" type="slidenum">
              <a:rPr lang="en-GB" altLang="en-US">
                <a:latin typeface="Verdana" panose="020B0604030504040204" pitchFamily="34" charset="0"/>
              </a:rPr>
              <a:pPr>
                <a:spcBef>
                  <a:spcPct val="0"/>
                </a:spcBef>
              </a:pPr>
              <a:t>13</a:t>
            </a:fld>
            <a:endParaRPr lang="en-GB" altLang="en-US">
              <a:latin typeface="Verdana" panose="020B0604030504040204" pitchFamily="34" charset="0"/>
            </a:endParaRPr>
          </a:p>
        </p:txBody>
      </p:sp>
    </p:spTree>
    <p:extLst>
      <p:ext uri="{BB962C8B-B14F-4D97-AF65-F5344CB8AC3E}">
        <p14:creationId xmlns:p14="http://schemas.microsoft.com/office/powerpoint/2010/main" val="19235623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smtClean="0"/>
          </a:p>
        </p:txBody>
      </p:sp>
      <p:sp>
        <p:nvSpPr>
          <p:cNvPr id="2867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83FE76BB-D046-44F4-BA9E-87E845E30B23}" type="slidenum">
              <a:rPr lang="en-GB" altLang="en-US">
                <a:latin typeface="Verdana" panose="020B0604030504040204" pitchFamily="34" charset="0"/>
              </a:rPr>
              <a:pPr>
                <a:spcBef>
                  <a:spcPct val="0"/>
                </a:spcBef>
              </a:pPr>
              <a:t>14</a:t>
            </a:fld>
            <a:endParaRPr lang="en-GB" altLang="en-US">
              <a:latin typeface="Verdana" panose="020B0604030504040204" pitchFamily="34" charset="0"/>
            </a:endParaRPr>
          </a:p>
        </p:txBody>
      </p:sp>
    </p:spTree>
    <p:extLst>
      <p:ext uri="{BB962C8B-B14F-4D97-AF65-F5344CB8AC3E}">
        <p14:creationId xmlns:p14="http://schemas.microsoft.com/office/powerpoint/2010/main" val="36843190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smtClean="0"/>
          </a:p>
        </p:txBody>
      </p:sp>
      <p:sp>
        <p:nvSpPr>
          <p:cNvPr id="3072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279BA561-4BED-41D6-ABEB-43DE92B11961}" type="slidenum">
              <a:rPr lang="en-GB" altLang="en-US">
                <a:latin typeface="Verdana" panose="020B0604030504040204" pitchFamily="34" charset="0"/>
              </a:rPr>
              <a:pPr>
                <a:spcBef>
                  <a:spcPct val="0"/>
                </a:spcBef>
              </a:pPr>
              <a:t>15</a:t>
            </a:fld>
            <a:endParaRPr lang="en-GB" altLang="en-US">
              <a:latin typeface="Verdana" panose="020B0604030504040204" pitchFamily="34" charset="0"/>
            </a:endParaRPr>
          </a:p>
        </p:txBody>
      </p:sp>
    </p:spTree>
    <p:extLst>
      <p:ext uri="{BB962C8B-B14F-4D97-AF65-F5344CB8AC3E}">
        <p14:creationId xmlns:p14="http://schemas.microsoft.com/office/powerpoint/2010/main" val="2410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smtClean="0"/>
          </a:p>
        </p:txBody>
      </p:sp>
      <p:sp>
        <p:nvSpPr>
          <p:cNvPr id="819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5EF26DB3-2021-4F01-91A6-6ED1646D1C45}" type="slidenum">
              <a:rPr lang="en-GB" altLang="en-US">
                <a:latin typeface="Verdana" panose="020B0604030504040204" pitchFamily="34" charset="0"/>
              </a:rPr>
              <a:pPr>
                <a:spcBef>
                  <a:spcPct val="0"/>
                </a:spcBef>
              </a:pPr>
              <a:t>2</a:t>
            </a:fld>
            <a:endParaRPr lang="en-GB" altLang="en-US">
              <a:latin typeface="Verdana" panose="020B0604030504040204" pitchFamily="34" charset="0"/>
            </a:endParaRPr>
          </a:p>
        </p:txBody>
      </p:sp>
    </p:spTree>
    <p:extLst>
      <p:ext uri="{BB962C8B-B14F-4D97-AF65-F5344CB8AC3E}">
        <p14:creationId xmlns:p14="http://schemas.microsoft.com/office/powerpoint/2010/main" val="2934917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smtClean="0"/>
          </a:p>
        </p:txBody>
      </p:sp>
      <p:sp>
        <p:nvSpPr>
          <p:cNvPr id="819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5EF26DB3-2021-4F01-91A6-6ED1646D1C45}" type="slidenum">
              <a:rPr lang="en-GB" altLang="en-US">
                <a:latin typeface="Verdana" panose="020B0604030504040204" pitchFamily="34" charset="0"/>
              </a:rPr>
              <a:pPr>
                <a:spcBef>
                  <a:spcPct val="0"/>
                </a:spcBef>
              </a:pPr>
              <a:t>3</a:t>
            </a:fld>
            <a:endParaRPr lang="en-GB" altLang="en-US">
              <a:latin typeface="Verdana" panose="020B0604030504040204" pitchFamily="34" charset="0"/>
            </a:endParaRPr>
          </a:p>
        </p:txBody>
      </p:sp>
    </p:spTree>
    <p:extLst>
      <p:ext uri="{BB962C8B-B14F-4D97-AF65-F5344CB8AC3E}">
        <p14:creationId xmlns:p14="http://schemas.microsoft.com/office/powerpoint/2010/main" val="24475683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smtClean="0"/>
          </a:p>
        </p:txBody>
      </p:sp>
      <p:sp>
        <p:nvSpPr>
          <p:cNvPr id="1024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500867D8-77FA-4322-9B1A-98C8D3E703DD}" type="slidenum">
              <a:rPr lang="en-GB" altLang="en-US">
                <a:latin typeface="Verdana" panose="020B0604030504040204" pitchFamily="34" charset="0"/>
              </a:rPr>
              <a:pPr>
                <a:spcBef>
                  <a:spcPct val="0"/>
                </a:spcBef>
              </a:pPr>
              <a:t>4</a:t>
            </a:fld>
            <a:endParaRPr lang="en-GB" altLang="en-US">
              <a:latin typeface="Verdana" panose="020B0604030504040204" pitchFamily="34" charset="0"/>
            </a:endParaRPr>
          </a:p>
        </p:txBody>
      </p:sp>
    </p:spTree>
    <p:extLst>
      <p:ext uri="{BB962C8B-B14F-4D97-AF65-F5344CB8AC3E}">
        <p14:creationId xmlns:p14="http://schemas.microsoft.com/office/powerpoint/2010/main" val="29740648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29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smtClean="0"/>
          </a:p>
        </p:txBody>
      </p:sp>
      <p:sp>
        <p:nvSpPr>
          <p:cNvPr id="1229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0289962D-EB84-45D5-B786-8071C6137CBC}" type="slidenum">
              <a:rPr lang="en-GB" altLang="en-US">
                <a:latin typeface="Verdana" panose="020B0604030504040204" pitchFamily="34" charset="0"/>
              </a:rPr>
              <a:pPr>
                <a:spcBef>
                  <a:spcPct val="0"/>
                </a:spcBef>
              </a:pPr>
              <a:t>5</a:t>
            </a:fld>
            <a:endParaRPr lang="en-GB" altLang="en-US">
              <a:latin typeface="Verdana" panose="020B0604030504040204" pitchFamily="34" charset="0"/>
            </a:endParaRPr>
          </a:p>
        </p:txBody>
      </p:sp>
    </p:spTree>
    <p:extLst>
      <p:ext uri="{BB962C8B-B14F-4D97-AF65-F5344CB8AC3E}">
        <p14:creationId xmlns:p14="http://schemas.microsoft.com/office/powerpoint/2010/main" val="4708900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dirty="0" smtClean="0"/>
              <a:t>https://humane2020.eu/2016/12/15/gdpr-the-right-to-be-forgotten/ </a:t>
            </a:r>
          </a:p>
          <a:p>
            <a:r>
              <a:rPr lang="en-US" altLang="en-US" dirty="0" smtClean="0"/>
              <a:t>https://humane2020.eu/2017/01/24/cyberbullying-no-place-to-hide/</a:t>
            </a:r>
            <a:endParaRPr lang="en-US" altLang="en-US" dirty="0" smtClean="0"/>
          </a:p>
        </p:txBody>
      </p:sp>
      <p:sp>
        <p:nvSpPr>
          <p:cNvPr id="1434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CE4A7401-6596-4EE6-B650-0BA08AC2F501}" type="slidenum">
              <a:rPr lang="en-GB" altLang="en-US">
                <a:latin typeface="Verdana" panose="020B0604030504040204" pitchFamily="34" charset="0"/>
              </a:rPr>
              <a:pPr>
                <a:spcBef>
                  <a:spcPct val="0"/>
                </a:spcBef>
              </a:pPr>
              <a:t>6</a:t>
            </a:fld>
            <a:endParaRPr lang="en-GB" altLang="en-US">
              <a:latin typeface="Verdana" panose="020B0604030504040204" pitchFamily="34" charset="0"/>
            </a:endParaRPr>
          </a:p>
        </p:txBody>
      </p:sp>
    </p:spTree>
    <p:extLst>
      <p:ext uri="{BB962C8B-B14F-4D97-AF65-F5344CB8AC3E}">
        <p14:creationId xmlns:p14="http://schemas.microsoft.com/office/powerpoint/2010/main" val="27030487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dirty="0" smtClean="0"/>
              <a:t>https://humane2020.eu/2016/12/20/sensitive-data-cognitive-resource-and-my-community-extending-the-tie-strength-dimension/</a:t>
            </a:r>
            <a:endParaRPr lang="en-US" altLang="en-US" dirty="0" smtClean="0"/>
          </a:p>
        </p:txBody>
      </p:sp>
      <p:sp>
        <p:nvSpPr>
          <p:cNvPr id="1638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E80C4DE7-AD57-4F1A-A40E-2CEF68796900}" type="slidenum">
              <a:rPr lang="en-GB" altLang="en-US">
                <a:latin typeface="Verdana" panose="020B0604030504040204" pitchFamily="34" charset="0"/>
              </a:rPr>
              <a:pPr>
                <a:spcBef>
                  <a:spcPct val="0"/>
                </a:spcBef>
              </a:pPr>
              <a:t>7</a:t>
            </a:fld>
            <a:endParaRPr lang="en-GB" altLang="en-US">
              <a:latin typeface="Verdana" panose="020B0604030504040204" pitchFamily="34" charset="0"/>
            </a:endParaRPr>
          </a:p>
        </p:txBody>
      </p:sp>
    </p:spTree>
    <p:extLst>
      <p:ext uri="{BB962C8B-B14F-4D97-AF65-F5344CB8AC3E}">
        <p14:creationId xmlns:p14="http://schemas.microsoft.com/office/powerpoint/2010/main" val="39741546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dirty="0" smtClean="0"/>
              <a:t>http://www.sciencedirect.com/science/article/pii/S0933365707001510</a:t>
            </a:r>
            <a:endParaRPr lang="en-US" altLang="en-US" dirty="0" smtClean="0"/>
          </a:p>
        </p:txBody>
      </p:sp>
      <p:sp>
        <p:nvSpPr>
          <p:cNvPr id="1843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C1CC675D-A4A5-4473-B4A2-C8877C4A8FF4}" type="slidenum">
              <a:rPr lang="en-GB" altLang="en-US">
                <a:latin typeface="Verdana" panose="020B0604030504040204" pitchFamily="34" charset="0"/>
              </a:rPr>
              <a:pPr>
                <a:spcBef>
                  <a:spcPct val="0"/>
                </a:spcBef>
              </a:pPr>
              <a:t>8</a:t>
            </a:fld>
            <a:endParaRPr lang="en-GB" altLang="en-US">
              <a:latin typeface="Verdana" panose="020B0604030504040204" pitchFamily="34" charset="0"/>
            </a:endParaRPr>
          </a:p>
        </p:txBody>
      </p:sp>
    </p:spTree>
    <p:extLst>
      <p:ext uri="{BB962C8B-B14F-4D97-AF65-F5344CB8AC3E}">
        <p14:creationId xmlns:p14="http://schemas.microsoft.com/office/powerpoint/2010/main" val="6416761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smtClean="0"/>
          </a:p>
        </p:txBody>
      </p:sp>
      <p:sp>
        <p:nvSpPr>
          <p:cNvPr id="2048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31691AB1-F11C-467D-92A0-F0216C27C97E}" type="slidenum">
              <a:rPr lang="en-GB" altLang="en-US">
                <a:latin typeface="Verdana" panose="020B0604030504040204" pitchFamily="34" charset="0"/>
              </a:rPr>
              <a:pPr>
                <a:spcBef>
                  <a:spcPct val="0"/>
                </a:spcBef>
              </a:pPr>
              <a:t>9</a:t>
            </a:fld>
            <a:endParaRPr lang="en-GB" altLang="en-US">
              <a:latin typeface="Verdana" panose="020B0604030504040204" pitchFamily="34" charset="0"/>
            </a:endParaRPr>
          </a:p>
        </p:txBody>
      </p:sp>
    </p:spTree>
    <p:extLst>
      <p:ext uri="{BB962C8B-B14F-4D97-AF65-F5344CB8AC3E}">
        <p14:creationId xmlns:p14="http://schemas.microsoft.com/office/powerpoint/2010/main" val="11703768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6.jpeg"/><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5800" y="1346947"/>
            <a:ext cx="7772400" cy="80683"/>
          </a:xfrm>
          <a:prstGeom prst="rect">
            <a:avLst/>
          </a:prstGeom>
          <a:blipFill dpi="0" rotWithShape="1">
            <a:blip r:embed="rId2">
              <a:alphaModFix amt="80000"/>
              <a:lum bright="70000" contrast="-70000"/>
              <a:extLs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685800" y="4282763"/>
            <a:ext cx="7772400" cy="80683"/>
          </a:xfrm>
          <a:prstGeom prst="rect">
            <a:avLst/>
          </a:prstGeom>
          <a:blipFill dpi="0" rotWithShape="1">
            <a:blip r:embed="rId2">
              <a:alphaModFix amt="80000"/>
              <a:lum bright="70000" contrast="-70000"/>
              <a:extLs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685800" y="1484779"/>
            <a:ext cx="7772400" cy="2743200"/>
          </a:xfrm>
          <a:prstGeom prst="rect">
            <a:avLst/>
          </a:prstGeom>
          <a:blipFill dpi="0" rotWithShape="1">
            <a:blip r:embed="rId2">
              <a:alphaModFix amt="80000"/>
              <a:lum bright="70000" contrast="-70000"/>
              <a:extLs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a:grpSpLocks noChangeAspect="1"/>
          </p:cNvGrpSpPr>
          <p:nvPr/>
        </p:nvGrpSpPr>
        <p:grpSpPr>
          <a:xfrm>
            <a:off x="7234780" y="4107023"/>
            <a:ext cx="914400" cy="914400"/>
            <a:chOff x="9685338" y="4460675"/>
            <a:chExt cx="1080904" cy="1080902"/>
          </a:xfrm>
        </p:grpSpPr>
        <p:sp>
          <p:nvSpPr>
            <p:cNvPr id="11" name="Oval 10"/>
            <p:cNvSpPr/>
            <p:nvPr/>
          </p:nvSpPr>
          <p:spPr>
            <a:xfrm>
              <a:off x="9685338" y="4460675"/>
              <a:ext cx="1080904" cy="1080902"/>
            </a:xfrm>
            <a:prstGeom prst="ellipse">
              <a:avLst/>
            </a:prstGeom>
            <a:blipFill dpi="0" rotWithShape="1">
              <a:blip r:embed="rId3">
                <a:duotone>
                  <a:schemeClr val="accent1">
                    <a:shade val="45000"/>
                    <a:satMod val="135000"/>
                  </a:schemeClr>
                  <a:prstClr val="white"/>
                </a:duotone>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788670" y="1432223"/>
            <a:ext cx="7593330" cy="3035808"/>
          </a:xfrm>
        </p:spPr>
        <p:txBody>
          <a:bodyPr anchor="ctr">
            <a:noAutofit/>
          </a:bodyPr>
          <a:lstStyle>
            <a:lvl1pPr algn="l">
              <a:lnSpc>
                <a:spcPct val="80000"/>
              </a:lnSpc>
              <a:defRPr sz="6400" b="0" cap="all" baseline="0">
                <a:blipFill dpi="0" rotWithShape="1">
                  <a:blip r:embed="rId3"/>
                  <a:srcRect/>
                  <a:tile tx="6350" ty="-127000" sx="65000" sy="64000" flip="none" algn="tl"/>
                </a:blipFill>
              </a:defRPr>
            </a:lvl1pPr>
          </a:lstStyle>
          <a:p>
            <a:r>
              <a:rPr lang="en-US" smtClean="0"/>
              <a:t>Click to edit Master title style</a:t>
            </a:r>
            <a:endParaRPr lang="en-US" dirty="0"/>
          </a:p>
        </p:txBody>
      </p:sp>
      <p:sp>
        <p:nvSpPr>
          <p:cNvPr id="3" name="Subtitle 2"/>
          <p:cNvSpPr>
            <a:spLocks noGrp="1"/>
          </p:cNvSpPr>
          <p:nvPr>
            <p:ph type="subTitle" idx="1"/>
          </p:nvPr>
        </p:nvSpPr>
        <p:spPr>
          <a:xfrm>
            <a:off x="802386" y="4389120"/>
            <a:ext cx="5918454" cy="1069848"/>
          </a:xfrm>
        </p:spPr>
        <p:txBody>
          <a:bodyPr>
            <a:normAutofit/>
          </a:bodyPr>
          <a:lstStyle>
            <a:lvl1pPr marL="0" indent="0" algn="l">
              <a:buNone/>
              <a:defRPr sz="1800" b="0">
                <a:solidFill>
                  <a:schemeClr val="tx1"/>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pPr>
              <a:defRPr/>
            </a:pPr>
            <a:endParaRPr lang="en-GB"/>
          </a:p>
        </p:txBody>
      </p:sp>
      <p:sp>
        <p:nvSpPr>
          <p:cNvPr id="5" name="Footer Placeholder 4"/>
          <p:cNvSpPr>
            <a:spLocks noGrp="1"/>
          </p:cNvSpPr>
          <p:nvPr>
            <p:ph type="ftr" sz="quarter" idx="11"/>
          </p:nvPr>
        </p:nvSpPr>
        <p:spPr>
          <a:xfrm>
            <a:off x="812805" y="6272785"/>
            <a:ext cx="4745736" cy="365125"/>
          </a:xfrm>
        </p:spPr>
        <p:txBody>
          <a:bodyPr/>
          <a:lstStyle/>
          <a:p>
            <a:pPr>
              <a:defRPr/>
            </a:pPr>
            <a:endParaRPr lang="en-GB"/>
          </a:p>
        </p:txBody>
      </p:sp>
      <p:sp>
        <p:nvSpPr>
          <p:cNvPr id="6" name="Slide Number Placeholder 5"/>
          <p:cNvSpPr>
            <a:spLocks noGrp="1"/>
          </p:cNvSpPr>
          <p:nvPr>
            <p:ph type="sldNum" sz="quarter" idx="12"/>
          </p:nvPr>
        </p:nvSpPr>
        <p:spPr>
          <a:xfrm>
            <a:off x="7244280" y="4227195"/>
            <a:ext cx="895401" cy="640080"/>
          </a:xfrm>
        </p:spPr>
        <p:txBody>
          <a:bodyPr/>
          <a:lstStyle>
            <a:lvl1pPr>
              <a:defRPr sz="2800" b="1"/>
            </a:lvl1pPr>
          </a:lstStyle>
          <a:p>
            <a:pPr>
              <a:defRPr/>
            </a:pPr>
            <a:fld id="{837DD67E-0260-479B-91EC-914E5C89A9AF}" type="slidenum">
              <a:rPr lang="en-GB" altLang="en-US" smtClean="0"/>
              <a:pPr>
                <a:defRPr/>
              </a:pPr>
              <a:t>‹#›</a:t>
            </a:fld>
            <a:endParaRPr lang="en-GB" altLang="en-US"/>
          </a:p>
        </p:txBody>
      </p:sp>
      <p:pic>
        <p:nvPicPr>
          <p:cNvPr id="13" name="Picture 6"/>
          <p:cNvPicPr>
            <a:picLocks noChangeAspect="1"/>
          </p:cNvPicPr>
          <p:nvPr userDrawn="1"/>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883400" y="115888"/>
            <a:ext cx="2152650" cy="468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7"/>
          <p:cNvPicPr>
            <a:picLocks noChangeAspect="1"/>
          </p:cNvPicPr>
          <p:nvPr userDrawn="1"/>
        </p:nvPicPr>
        <p:blipFill>
          <a:blip r:embed="rId5">
            <a:clrChange>
              <a:clrFrom>
                <a:srgbClr val="FFFFFE"/>
              </a:clrFrom>
              <a:clrTo>
                <a:srgbClr val="FFFFFE">
                  <a:alpha val="0"/>
                </a:srgbClr>
              </a:clrTo>
            </a:clrChange>
            <a:extLst>
              <a:ext uri="{28A0092B-C50C-407E-A947-70E740481C1C}">
                <a14:useLocalDpi xmlns:a14="http://schemas.microsoft.com/office/drawing/2010/main" val="0"/>
              </a:ext>
            </a:extLst>
          </a:blip>
          <a:srcRect/>
          <a:stretch>
            <a:fillRect/>
          </a:stretch>
        </p:blipFill>
        <p:spPr bwMode="auto">
          <a:xfrm>
            <a:off x="107950" y="115888"/>
            <a:ext cx="17272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081593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B45B24B-F41A-4540-8EEC-C29B4F79802D}" type="datetimeFigureOut">
              <a:rPr lang="en-US" dirty="0"/>
              <a:t>3/3/2017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3928299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533400"/>
            <a:ext cx="1914525" cy="5638800"/>
          </a:xfrm>
        </p:spPr>
        <p:txBody>
          <a:bodyPr vert="eaVert"/>
          <a:lstStyle>
            <a:lvl1pPr>
              <a:defRPr b="0"/>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00100" y="533400"/>
            <a:ext cx="5629275" cy="56388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FBF989E-5397-49EE-B0F5-E72D9FFD7EC0}" type="datetimeFigureOut">
              <a:rPr lang="en-US" dirty="0"/>
              <a:t>3/3/2017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15601064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D6BC42F-EA91-460E-9436-9A6C9B1CB0C6}" type="datetimeFigureOut">
              <a:rPr lang="en-US" dirty="0"/>
              <a:t>3/3/2017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2067147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9144000" cy="1940010"/>
          </a:xfrm>
          <a:prstGeom prst="rect">
            <a:avLst/>
          </a:prstGeom>
          <a:blipFill dpi="0" rotWithShape="1">
            <a:blip r:embed="rId2">
              <a:alphaModFix amt="80000"/>
              <a:lum bright="70000" contrast="-70000"/>
              <a:extLs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5346" y="1225296"/>
            <a:ext cx="6960870" cy="3520440"/>
          </a:xfrm>
        </p:spPr>
        <p:txBody>
          <a:bodyPr anchor="ctr">
            <a:normAutofit/>
          </a:bodyPr>
          <a:lstStyle>
            <a:lvl1pPr>
              <a:lnSpc>
                <a:spcPct val="80000"/>
              </a:lnSpc>
              <a:defRPr sz="6400" b="0"/>
            </a:lvl1pPr>
          </a:lstStyle>
          <a:p>
            <a:r>
              <a:rPr lang="en-US" smtClean="0"/>
              <a:t>Click to edit Master title style</a:t>
            </a:r>
            <a:endParaRPr lang="en-US" dirty="0"/>
          </a:p>
        </p:txBody>
      </p:sp>
      <p:sp>
        <p:nvSpPr>
          <p:cNvPr id="3" name="Text Placeholder 2"/>
          <p:cNvSpPr>
            <a:spLocks noGrp="1"/>
          </p:cNvSpPr>
          <p:nvPr>
            <p:ph type="body" idx="1"/>
          </p:nvPr>
        </p:nvSpPr>
        <p:spPr>
          <a:xfrm>
            <a:off x="1624330" y="5020056"/>
            <a:ext cx="6789420" cy="1066800"/>
          </a:xfrm>
        </p:spPr>
        <p:txBody>
          <a:bodyPr anchor="t">
            <a:normAutofit/>
          </a:bodyPr>
          <a:lstStyle>
            <a:lvl1pPr marL="0" indent="0">
              <a:buNone/>
              <a:defRPr sz="1800" b="0">
                <a:solidFill>
                  <a:schemeClr val="accent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445251" y="6272785"/>
            <a:ext cx="1983232" cy="365125"/>
          </a:xfrm>
        </p:spPr>
        <p:txBody>
          <a:bodyPr/>
          <a:lstStyle>
            <a:lvl1pPr>
              <a:defRPr>
                <a:solidFill>
                  <a:schemeClr val="accent1">
                    <a:lumMod val="50000"/>
                  </a:schemeClr>
                </a:solidFill>
              </a:defRPr>
            </a:lvl1pPr>
          </a:lstStyle>
          <a:p>
            <a:fld id="{823D4350-0632-4F67-B357-AFC21C62564D}" type="datetimeFigureOut">
              <a:rPr lang="en-US" dirty="0"/>
              <a:t>3/3/2017</a:t>
            </a:fld>
            <a:endParaRPr lang="en-US" dirty="0"/>
          </a:p>
        </p:txBody>
      </p:sp>
      <p:sp>
        <p:nvSpPr>
          <p:cNvPr id="5" name="Footer Placeholder 4"/>
          <p:cNvSpPr>
            <a:spLocks noGrp="1"/>
          </p:cNvSpPr>
          <p:nvPr>
            <p:ph type="ftr" sz="quarter" idx="11"/>
          </p:nvPr>
        </p:nvSpPr>
        <p:spPr>
          <a:xfrm>
            <a:off x="1636099" y="6272784"/>
            <a:ext cx="4745736" cy="365125"/>
          </a:xfrm>
        </p:spPr>
        <p:txBody>
          <a:bodyPr/>
          <a:lstStyle>
            <a:lvl1pPr>
              <a:defRPr>
                <a:solidFill>
                  <a:schemeClr val="accent1">
                    <a:lumMod val="50000"/>
                  </a:schemeClr>
                </a:solidFill>
              </a:defRPr>
            </a:lvl1pPr>
          </a:lstStyle>
          <a:p>
            <a:endParaRPr lang="en-US" dirty="0"/>
          </a:p>
        </p:txBody>
      </p:sp>
      <p:grpSp>
        <p:nvGrpSpPr>
          <p:cNvPr id="8" name="Group 7"/>
          <p:cNvGrpSpPr>
            <a:grpSpLocks noChangeAspect="1"/>
          </p:cNvGrpSpPr>
          <p:nvPr/>
        </p:nvGrpSpPr>
        <p:grpSpPr>
          <a:xfrm>
            <a:off x="633862" y="2430623"/>
            <a:ext cx="914400" cy="914400"/>
            <a:chOff x="9685338" y="4460675"/>
            <a:chExt cx="1080904" cy="1080902"/>
          </a:xfrm>
        </p:grpSpPr>
        <p:sp>
          <p:nvSpPr>
            <p:cNvPr id="9" name="Oval 8"/>
            <p:cNvSpPr/>
            <p:nvPr/>
          </p:nvSpPr>
          <p:spPr>
            <a:xfrm>
              <a:off x="9685338" y="4460675"/>
              <a:ext cx="1080904" cy="1080902"/>
            </a:xfrm>
            <a:prstGeom prst="ellipse">
              <a:avLst/>
            </a:prstGeom>
            <a:blipFill dpi="0" rotWithShape="1">
              <a:blip r:embed="rId3">
                <a:duotone>
                  <a:schemeClr val="accent1">
                    <a:shade val="45000"/>
                    <a:satMod val="135000"/>
                  </a:schemeClr>
                  <a:prstClr val="white"/>
                </a:duotone>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645450" y="2508607"/>
            <a:ext cx="891224" cy="720332"/>
          </a:xfrm>
        </p:spPr>
        <p:txBody>
          <a:bodyPr/>
          <a:lstStyle>
            <a:lvl1pPr>
              <a:defRPr sz="2800"/>
            </a:lvl1pPr>
          </a:lstStyle>
          <a:p>
            <a:fld id="{4FAB73BC-B049-4115-A692-8D63A059BFB8}" type="slidenum">
              <a:rPr lang="en-US" dirty="0"/>
              <a:pPr/>
              <a:t>‹#›</a:t>
            </a:fld>
            <a:endParaRPr lang="en-US" dirty="0"/>
          </a:p>
        </p:txBody>
      </p:sp>
    </p:spTree>
    <p:extLst>
      <p:ext uri="{BB962C8B-B14F-4D97-AF65-F5344CB8AC3E}">
        <p14:creationId xmlns:p14="http://schemas.microsoft.com/office/powerpoint/2010/main" val="23102970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60"/>
            <a:ext cx="365760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792218" y="2194560"/>
            <a:ext cx="365760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7F31A35-803D-44FA-BA88-E6B5FB347587}" type="datetimeFigureOut">
              <a:rPr lang="en-US" dirty="0"/>
              <a:t>3/3/2017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55343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85800" y="2048256"/>
            <a:ext cx="365760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2743200"/>
            <a:ext cx="365760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820793" y="2048256"/>
            <a:ext cx="365760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820793" y="2743200"/>
            <a:ext cx="365760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4956CED-B3EE-49D9-9922-CBB48E543356}" type="datetimeFigureOut">
              <a:rPr lang="en-US" dirty="0"/>
              <a:t>3/3/2017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3077007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lvl1pPr>
              <a:defRPr>
                <a:solidFill>
                  <a:schemeClr val="accent1">
                    <a:lumMod val="50000"/>
                  </a:schemeClr>
                </a:solidFill>
              </a:defRPr>
            </a:lvl1pPr>
          </a:lstStyle>
          <a:p>
            <a:fld id="{3F9237B0-CC05-45CB-9D8E-44851499E325}" type="datetimeFigureOut">
              <a:rPr lang="en-US" dirty="0"/>
              <a:t>3/3/2017</a:t>
            </a:fld>
            <a:endParaRPr lang="en-US" dirty="0"/>
          </a:p>
        </p:txBody>
      </p:sp>
      <p:sp>
        <p:nvSpPr>
          <p:cNvPr id="4" name="Footer Placeholder 3"/>
          <p:cNvSpPr>
            <a:spLocks noGrp="1"/>
          </p:cNvSpPr>
          <p:nvPr>
            <p:ph type="ftr" sz="quarter" idx="11"/>
          </p:nvPr>
        </p:nvSpPr>
        <p:spPr/>
        <p:txBody>
          <a:bodyPr/>
          <a:lstStyle>
            <a:lvl1pPr>
              <a:defRPr>
                <a:solidFill>
                  <a:schemeClr val="accent1">
                    <a:lumMod val="50000"/>
                  </a:schemeClr>
                </a:solidFill>
              </a:defRPr>
            </a:lvl1p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17733742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7B41777-83B6-4CFA-89A1-52400FB2059F}" type="datetimeFigureOut">
              <a:rPr lang="en-US" dirty="0"/>
              <a:t>3/3/2017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1579224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6227806" y="1"/>
            <a:ext cx="2916194" cy="6857999"/>
          </a:xfrm>
          <a:prstGeom prst="rect">
            <a:avLst/>
          </a:prstGeom>
          <a:blipFill dpi="0" rotWithShape="1">
            <a:blip r:embed="rId2">
              <a:alphaModFix amt="60000"/>
              <a:lum bright="70000" contrast="-70000"/>
              <a:extLs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12230" y="685800"/>
            <a:ext cx="2400300" cy="1737360"/>
          </a:xfrm>
        </p:spPr>
        <p:txBody>
          <a:bodyPr anchor="b">
            <a:normAutofit/>
          </a:bodyPr>
          <a:lstStyle>
            <a:lvl1pPr>
              <a:defRPr sz="2800" b="0"/>
            </a:lvl1pPr>
          </a:lstStyle>
          <a:p>
            <a:r>
              <a:rPr lang="en-US" smtClean="0"/>
              <a:t>Click to edit Master title style</a:t>
            </a:r>
            <a:endParaRPr lang="en-US" dirty="0"/>
          </a:p>
        </p:txBody>
      </p:sp>
      <p:sp>
        <p:nvSpPr>
          <p:cNvPr id="3" name="Content Placeholder 2"/>
          <p:cNvSpPr>
            <a:spLocks noGrp="1"/>
          </p:cNvSpPr>
          <p:nvPr>
            <p:ph idx="1"/>
          </p:nvPr>
        </p:nvSpPr>
        <p:spPr>
          <a:xfrm>
            <a:off x="628650" y="685800"/>
            <a:ext cx="5033772"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412230" y="2423160"/>
            <a:ext cx="2400300" cy="3291840"/>
          </a:xfrm>
        </p:spPr>
        <p:txBody>
          <a:bodyPr>
            <a:normAutofit/>
          </a:bodyPr>
          <a:lstStyle>
            <a:lvl1pPr marL="0" indent="0">
              <a:lnSpc>
                <a:spcPct val="100000"/>
              </a:lnSpc>
              <a:spcBef>
                <a:spcPts val="1000"/>
              </a:spcBef>
              <a:buNone/>
              <a:defRPr sz="135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grpSp>
        <p:nvGrpSpPr>
          <p:cNvPr id="12" name="Group 11"/>
          <p:cNvGrpSpPr/>
          <p:nvPr/>
        </p:nvGrpSpPr>
        <p:grpSpPr>
          <a:xfrm>
            <a:off x="8522664" y="6255258"/>
            <a:ext cx="393192" cy="393192"/>
            <a:chOff x="8532189" y="5068824"/>
            <a:chExt cx="393192" cy="393192"/>
          </a:xfrm>
        </p:grpSpPr>
        <p:sp>
          <p:nvSpPr>
            <p:cNvPr id="13" name="Oval 12"/>
            <p:cNvSpPr>
              <a:spLocks noChangeAspect="1"/>
            </p:cNvSpPr>
            <p:nvPr/>
          </p:nvSpPr>
          <p:spPr>
            <a:xfrm>
              <a:off x="8532189" y="5068824"/>
              <a:ext cx="393192" cy="393192"/>
            </a:xfrm>
            <a:prstGeom prst="ellipse">
              <a:avLst/>
            </a:prstGeom>
            <a:blipFill dpi="0" rotWithShape="1">
              <a:blip r:embed="rId3">
                <a:duotone>
                  <a:schemeClr val="accent1">
                    <a:shade val="45000"/>
                    <a:satMod val="135000"/>
                  </a:schemeClr>
                  <a:prstClr val="white"/>
                </a:duotone>
                <a:extLst/>
              </a:blip>
              <a:srcRect/>
              <a:tile tx="50800" ty="0" sx="85000" sy="85000" flip="none" algn="tl"/>
            </a:blipFill>
            <a:ln w="25400" cap="flat" cmpd="sng" algn="ctr">
              <a:noFill/>
              <a:prstDash val="solid"/>
            </a:ln>
            <a:effectLst/>
          </p:spPr>
        </p:sp>
        <p:sp>
          <p:nvSpPr>
            <p:cNvPr id="14" name="Oval 13"/>
            <p:cNvSpPr>
              <a:spLocks noChangeAspect="1"/>
            </p:cNvSpPr>
            <p:nvPr/>
          </p:nvSpPr>
          <p:spPr>
            <a:xfrm>
              <a:off x="8568766" y="5105400"/>
              <a:ext cx="320039" cy="320040"/>
            </a:xfrm>
            <a:prstGeom prst="ellipse">
              <a:avLst/>
            </a:prstGeom>
            <a:noFill/>
            <a:ln w="12700" cap="flat" cmpd="sng" algn="ctr">
              <a:solidFill>
                <a:srgbClr val="FFFFFF"/>
              </a:solidFill>
              <a:prstDash val="solid"/>
            </a:ln>
            <a:effectLst/>
          </p:spPr>
        </p:sp>
      </p:grpSp>
      <p:sp>
        <p:nvSpPr>
          <p:cNvPr id="9" name="Date Placeholder 8"/>
          <p:cNvSpPr>
            <a:spLocks noGrp="1"/>
          </p:cNvSpPr>
          <p:nvPr>
            <p:ph type="dt" sz="half" idx="10"/>
          </p:nvPr>
        </p:nvSpPr>
        <p:spPr/>
        <p:txBody>
          <a:bodyPr/>
          <a:lstStyle/>
          <a:p>
            <a:fld id="{6F6AA2A1-C9A8-42DC-AF5F-29D58FE3A81E}" type="datetimeFigureOut">
              <a:rPr lang="en-US" dirty="0"/>
              <a:t>3/3/2017</a:t>
            </a:fld>
            <a:endParaRPr lang="en-US" dirty="0"/>
          </a:p>
        </p:txBody>
      </p:sp>
      <p:sp>
        <p:nvSpPr>
          <p:cNvPr id="10" name="Footer Placeholder 9"/>
          <p:cNvSpPr>
            <a:spLocks noGrp="1"/>
          </p:cNvSpPr>
          <p:nvPr>
            <p:ph type="ftr" sz="quarter" idx="11"/>
          </p:nvPr>
        </p:nvSpPr>
        <p:spPr/>
        <p:txBody>
          <a:bodyPr/>
          <a:lstStyle/>
          <a:p>
            <a:endParaRPr lang="en-US" dirty="0"/>
          </a:p>
        </p:txBody>
      </p:sp>
      <p:sp>
        <p:nvSpPr>
          <p:cNvPr id="11" name="Slide Number Placeholder 10"/>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1024418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6227806" y="1"/>
            <a:ext cx="2916194" cy="6857999"/>
          </a:xfrm>
          <a:prstGeom prst="rect">
            <a:avLst/>
          </a:prstGeom>
          <a:blipFill dpi="0" rotWithShape="1">
            <a:blip r:embed="rId2">
              <a:alphaModFix amt="60000"/>
              <a:lum bright="70000" contrast="-70000"/>
              <a:extLs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12230" y="685800"/>
            <a:ext cx="2400300" cy="1737360"/>
          </a:xfrm>
        </p:spPr>
        <p:txBody>
          <a:bodyPr anchor="b">
            <a:normAutofit/>
          </a:bodyPr>
          <a:lstStyle>
            <a:lvl1pPr>
              <a:defRPr sz="28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0"/>
            <a:ext cx="6227805"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412230" y="2423160"/>
            <a:ext cx="2400300" cy="3291840"/>
          </a:xfrm>
        </p:spPr>
        <p:txBody>
          <a:bodyPr>
            <a:normAutofit/>
          </a:bodyPr>
          <a:lstStyle>
            <a:lvl1pPr marL="0" indent="0">
              <a:lnSpc>
                <a:spcPct val="100000"/>
              </a:lnSpc>
              <a:spcBef>
                <a:spcPts val="1000"/>
              </a:spcBef>
              <a:buNone/>
              <a:defRPr sz="135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grpSp>
        <p:nvGrpSpPr>
          <p:cNvPr id="12" name="Group 11"/>
          <p:cNvGrpSpPr/>
          <p:nvPr/>
        </p:nvGrpSpPr>
        <p:grpSpPr>
          <a:xfrm>
            <a:off x="8522664" y="6255258"/>
            <a:ext cx="393192" cy="393192"/>
            <a:chOff x="8532189" y="5068824"/>
            <a:chExt cx="393192" cy="393192"/>
          </a:xfrm>
        </p:grpSpPr>
        <p:sp>
          <p:nvSpPr>
            <p:cNvPr id="13" name="Oval 12"/>
            <p:cNvSpPr>
              <a:spLocks noChangeAspect="1"/>
            </p:cNvSpPr>
            <p:nvPr/>
          </p:nvSpPr>
          <p:spPr>
            <a:xfrm>
              <a:off x="8532189" y="5068824"/>
              <a:ext cx="393192" cy="393192"/>
            </a:xfrm>
            <a:prstGeom prst="ellipse">
              <a:avLst/>
            </a:prstGeom>
            <a:blipFill dpi="0" rotWithShape="1">
              <a:blip r:embed="rId3">
                <a:duotone>
                  <a:schemeClr val="accent1">
                    <a:shade val="45000"/>
                    <a:satMod val="135000"/>
                  </a:schemeClr>
                  <a:prstClr val="white"/>
                </a:duotone>
                <a:extLst/>
              </a:blip>
              <a:srcRect/>
              <a:tile tx="50800" ty="0" sx="85000" sy="85000" flip="none" algn="tl"/>
            </a:blipFill>
            <a:ln w="25400" cap="flat" cmpd="sng" algn="ctr">
              <a:noFill/>
              <a:prstDash val="solid"/>
            </a:ln>
            <a:effectLst/>
          </p:spPr>
        </p:sp>
        <p:sp>
          <p:nvSpPr>
            <p:cNvPr id="14" name="Oval 13"/>
            <p:cNvSpPr>
              <a:spLocks noChangeAspect="1"/>
            </p:cNvSpPr>
            <p:nvPr/>
          </p:nvSpPr>
          <p:spPr>
            <a:xfrm>
              <a:off x="8568766" y="5105400"/>
              <a:ext cx="320039" cy="320040"/>
            </a:xfrm>
            <a:prstGeom prst="ellipse">
              <a:avLst/>
            </a:prstGeom>
            <a:noFill/>
            <a:ln w="12700" cap="flat" cmpd="sng" algn="ctr">
              <a:solidFill>
                <a:srgbClr val="FFFFFF"/>
              </a:solidFill>
              <a:prstDash val="solid"/>
            </a:ln>
            <a:effectLst/>
          </p:spPr>
        </p:sp>
      </p:grpSp>
      <p:sp>
        <p:nvSpPr>
          <p:cNvPr id="8" name="Date Placeholder 7"/>
          <p:cNvSpPr>
            <a:spLocks noGrp="1"/>
          </p:cNvSpPr>
          <p:nvPr>
            <p:ph type="dt" sz="half" idx="10"/>
          </p:nvPr>
        </p:nvSpPr>
        <p:spPr/>
        <p:txBody>
          <a:bodyPr/>
          <a:lstStyle/>
          <a:p>
            <a:fld id="{18FC28B6-2144-4760-B3DF-18C646FA52B1}" type="datetimeFigureOut">
              <a:rPr lang="en-US" dirty="0"/>
              <a:t>3/3/2017</a:t>
            </a:fld>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40185864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2" name="Group 11"/>
          <p:cNvGrpSpPr/>
          <p:nvPr/>
        </p:nvGrpSpPr>
        <p:grpSpPr>
          <a:xfrm>
            <a:off x="8522664" y="6255258"/>
            <a:ext cx="393192" cy="393192"/>
            <a:chOff x="8532189" y="5068824"/>
            <a:chExt cx="393192" cy="393192"/>
          </a:xfrm>
        </p:grpSpPr>
        <p:sp>
          <p:nvSpPr>
            <p:cNvPr id="8" name="Oval 7"/>
            <p:cNvSpPr>
              <a:spLocks noChangeAspect="1"/>
            </p:cNvSpPr>
            <p:nvPr/>
          </p:nvSpPr>
          <p:spPr>
            <a:xfrm>
              <a:off x="8532189" y="5068824"/>
              <a:ext cx="393192" cy="393192"/>
            </a:xfrm>
            <a:prstGeom prst="ellipse">
              <a:avLst/>
            </a:prstGeom>
            <a:blipFill dpi="0" rotWithShape="1">
              <a:blip r:embed="rId13">
                <a:duotone>
                  <a:schemeClr val="accent1">
                    <a:shade val="45000"/>
                    <a:satMod val="135000"/>
                  </a:schemeClr>
                  <a:prstClr val="white"/>
                </a:duotone>
                <a:extLst/>
              </a:blip>
              <a:srcRect/>
              <a:tile tx="50800" ty="0" sx="85000" sy="85000" flip="none" algn="tl"/>
            </a:blipFill>
            <a:ln w="25400" cap="flat" cmpd="sng" algn="ctr">
              <a:noFill/>
              <a:prstDash val="solid"/>
            </a:ln>
            <a:effectLst/>
          </p:spPr>
        </p:sp>
        <p:sp>
          <p:nvSpPr>
            <p:cNvPr id="9" name="Oval 8"/>
            <p:cNvSpPr>
              <a:spLocks noChangeAspect="1"/>
            </p:cNvSpPr>
            <p:nvPr/>
          </p:nvSpPr>
          <p:spPr>
            <a:xfrm>
              <a:off x="8568766" y="5105400"/>
              <a:ext cx="320039" cy="320040"/>
            </a:xfrm>
            <a:prstGeom prst="ellipse">
              <a:avLst/>
            </a:prstGeom>
            <a:noFill/>
            <a:ln w="12700" cap="flat" cmpd="sng" algn="ctr">
              <a:solidFill>
                <a:srgbClr val="FFFFFF"/>
              </a:solidFill>
              <a:prstDash val="solid"/>
            </a:ln>
            <a:effectLst/>
          </p:spPr>
        </p:sp>
      </p:grpSp>
      <p:sp>
        <p:nvSpPr>
          <p:cNvPr id="2" name="Title Placeholder 1"/>
          <p:cNvSpPr>
            <a:spLocks noGrp="1"/>
          </p:cNvSpPr>
          <p:nvPr>
            <p:ph type="title"/>
          </p:nvPr>
        </p:nvSpPr>
        <p:spPr>
          <a:xfrm>
            <a:off x="685800" y="484632"/>
            <a:ext cx="7772400" cy="1609344"/>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21408"/>
            <a:ext cx="7772400" cy="405079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992368" y="6272785"/>
            <a:ext cx="2455164" cy="365125"/>
          </a:xfrm>
          <a:prstGeom prst="rect">
            <a:avLst/>
          </a:prstGeom>
        </p:spPr>
        <p:txBody>
          <a:bodyPr vert="horz" lIns="91440" tIns="45720" rIns="91440" bIns="45720" rtlCol="0" anchor="ctr"/>
          <a:lstStyle>
            <a:lvl1pPr algn="r">
              <a:defRPr sz="1000">
                <a:solidFill>
                  <a:schemeClr val="accent1">
                    <a:lumMod val="50000"/>
                  </a:schemeClr>
                </a:solidFill>
              </a:defRPr>
            </a:lvl1pPr>
          </a:lstStyle>
          <a:p>
            <a:fld id="{251F38EA-B09F-4C97-9264-D1353869D1EA}" type="datetimeFigureOut">
              <a:rPr lang="en-US" dirty="0"/>
              <a:t>3/3/2017</a:t>
            </a:fld>
            <a:endParaRPr lang="en-US" dirty="0"/>
          </a:p>
        </p:txBody>
      </p:sp>
      <p:sp>
        <p:nvSpPr>
          <p:cNvPr id="5" name="Footer Placeholder 4"/>
          <p:cNvSpPr>
            <a:spLocks noGrp="1"/>
          </p:cNvSpPr>
          <p:nvPr>
            <p:ph type="ftr" sz="quarter" idx="3"/>
          </p:nvPr>
        </p:nvSpPr>
        <p:spPr>
          <a:xfrm>
            <a:off x="685800" y="6272785"/>
            <a:ext cx="4745736" cy="365125"/>
          </a:xfrm>
          <a:prstGeom prst="rect">
            <a:avLst/>
          </a:prstGeom>
        </p:spPr>
        <p:txBody>
          <a:bodyPr vert="horz" lIns="91440" tIns="45720" rIns="91440" bIns="45720" rtlCol="0" anchor="ctr"/>
          <a:lstStyle>
            <a:lvl1pPr algn="l">
              <a:defRPr sz="1000">
                <a:solidFill>
                  <a:schemeClr val="accent1">
                    <a:lumMod val="50000"/>
                  </a:schemeClr>
                </a:solidFill>
              </a:defRPr>
            </a:lvl1pPr>
          </a:lstStyle>
          <a:p>
            <a:endParaRPr lang="en-US" dirty="0"/>
          </a:p>
        </p:txBody>
      </p:sp>
      <p:sp>
        <p:nvSpPr>
          <p:cNvPr id="6" name="Slide Number Placeholder 5"/>
          <p:cNvSpPr>
            <a:spLocks noGrp="1"/>
          </p:cNvSpPr>
          <p:nvPr>
            <p:ph type="sldNum" sz="quarter" idx="4"/>
          </p:nvPr>
        </p:nvSpPr>
        <p:spPr>
          <a:xfrm>
            <a:off x="8483346" y="6272785"/>
            <a:ext cx="480060" cy="365125"/>
          </a:xfrm>
          <a:prstGeom prst="rect">
            <a:avLst/>
          </a:prstGeom>
        </p:spPr>
        <p:txBody>
          <a:bodyPr vert="horz" lIns="91440" tIns="45720" rIns="91440" bIns="45720" rtlCol="0" anchor="ctr"/>
          <a:lstStyle>
            <a:lvl1pPr algn="ctr">
              <a:defRPr sz="1100" b="1" spc="-70" baseline="0">
                <a:solidFill>
                  <a:srgbClr val="FFFFFF"/>
                </a:solidFill>
                <a:latin typeface="+mn-lt"/>
              </a:defRPr>
            </a:lvl1pPr>
          </a:lstStyle>
          <a:p>
            <a:fld id="{4FAB73BC-B049-4115-A692-8D63A059BFB8}" type="slidenum">
              <a:rPr lang="en-US" dirty="0"/>
              <a:pPr/>
              <a:t>‹#›</a:t>
            </a:fld>
            <a:endParaRPr lang="en-US" dirty="0"/>
          </a:p>
        </p:txBody>
      </p:sp>
    </p:spTree>
    <p:extLst>
      <p:ext uri="{BB962C8B-B14F-4D97-AF65-F5344CB8AC3E}">
        <p14:creationId xmlns:p14="http://schemas.microsoft.com/office/powerpoint/2010/main" val="1190342266"/>
      </p:ext>
    </p:extLst>
  </p:cSld>
  <p:clrMap bg1="lt1" tx1="dk1" bg2="lt2" tx2="dk2" accent1="accent1" accent2="accent2" accent3="accent3" accent4="accent4" accent5="accent5" accent6="accent6" hlink="hlink" folHlink="folHlink"/>
  <p:sldLayoutIdLst>
    <p:sldLayoutId id="2147484003" r:id="rId1"/>
    <p:sldLayoutId id="2147484004" r:id="rId2"/>
    <p:sldLayoutId id="2147484005" r:id="rId3"/>
    <p:sldLayoutId id="2147484006" r:id="rId4"/>
    <p:sldLayoutId id="2147484007" r:id="rId5"/>
    <p:sldLayoutId id="2147484008" r:id="rId6"/>
    <p:sldLayoutId id="2147484009" r:id="rId7"/>
    <p:sldLayoutId id="2147484010" r:id="rId8"/>
    <p:sldLayoutId id="2147484011" r:id="rId9"/>
    <p:sldLayoutId id="2147484012" r:id="rId10"/>
    <p:sldLayoutId id="2147484013" r:id="rId11"/>
  </p:sldLayoutIdLst>
  <p:txStyles>
    <p:titleStyle>
      <a:lvl1pPr algn="l" defTabSz="914400" rtl="0" eaLnBrk="1" latinLnBrk="0" hangingPunct="1">
        <a:lnSpc>
          <a:spcPct val="90000"/>
        </a:lnSpc>
        <a:spcBef>
          <a:spcPct val="0"/>
        </a:spcBef>
        <a:buNone/>
        <a:defRPr sz="4200" b="0" kern="1200" cap="all" baseline="0">
          <a:blipFill>
            <a:blip r:embed="rId14">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blog.soton.ac.uk/fpseethics/"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25.png"/><Relationship Id="rId4" Type="http://schemas.openxmlformats.org/officeDocument/2006/relationships/image" Target="../media/image6.jpe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p:txBody>
          <a:bodyPr/>
          <a:lstStyle/>
          <a:p>
            <a:pPr eaLnBrk="1" hangingPunct="1"/>
            <a:r>
              <a:rPr lang="en-GB" altLang="en-US" sz="2900" smtClean="0"/>
              <a:t>FPSE FEC</a:t>
            </a:r>
          </a:p>
        </p:txBody>
      </p:sp>
      <p:sp>
        <p:nvSpPr>
          <p:cNvPr id="5123" name="Rectangle 3"/>
          <p:cNvSpPr>
            <a:spLocks noGrp="1" noChangeArrowheads="1"/>
          </p:cNvSpPr>
          <p:nvPr>
            <p:ph type="subTitle" idx="1"/>
          </p:nvPr>
        </p:nvSpPr>
        <p:spPr>
          <a:xfrm>
            <a:off x="1447800" y="3789363"/>
            <a:ext cx="7010400" cy="2211387"/>
          </a:xfrm>
        </p:spPr>
        <p:txBody>
          <a:bodyPr>
            <a:normAutofit fontScale="70000" lnSpcReduction="20000"/>
          </a:bodyPr>
          <a:lstStyle/>
          <a:p>
            <a:pPr eaLnBrk="1" hangingPunct="1">
              <a:lnSpc>
                <a:spcPct val="80000"/>
              </a:lnSpc>
            </a:pPr>
            <a:r>
              <a:rPr lang="en-GB" altLang="en-US" sz="2000" b="1" i="1" dirty="0" smtClean="0"/>
              <a:t>J Brian Pickering</a:t>
            </a:r>
            <a:endParaRPr lang="en-GB" altLang="en-US" sz="2000" b="1" i="1" dirty="0" smtClean="0"/>
          </a:p>
          <a:p>
            <a:pPr eaLnBrk="1" hangingPunct="1">
              <a:lnSpc>
                <a:spcPct val="80000"/>
              </a:lnSpc>
            </a:pPr>
            <a:r>
              <a:rPr lang="en-GB" altLang="en-US" sz="2000" dirty="0" smtClean="0"/>
              <a:t>IT Innovation, ECS</a:t>
            </a:r>
            <a:endParaRPr lang="en-GB" altLang="en-US" sz="2000" dirty="0" smtClean="0"/>
          </a:p>
          <a:p>
            <a:pPr eaLnBrk="1" hangingPunct="1">
              <a:lnSpc>
                <a:spcPct val="80000"/>
              </a:lnSpc>
            </a:pPr>
            <a:r>
              <a:rPr lang="en-GB" altLang="en-US" sz="2000" dirty="0" smtClean="0"/>
              <a:t>University of Southampton</a:t>
            </a:r>
          </a:p>
          <a:p>
            <a:pPr eaLnBrk="1" hangingPunct="1">
              <a:lnSpc>
                <a:spcPct val="80000"/>
              </a:lnSpc>
            </a:pPr>
            <a:r>
              <a:rPr lang="en-GB" altLang="en-US" sz="2000" dirty="0" smtClean="0"/>
              <a:t>Chair, FPSE FEC</a:t>
            </a:r>
          </a:p>
          <a:p>
            <a:pPr eaLnBrk="1" hangingPunct="1">
              <a:lnSpc>
                <a:spcPct val="80000"/>
              </a:lnSpc>
            </a:pPr>
            <a:r>
              <a:rPr lang="en-GB" altLang="en-US" sz="2000" dirty="0" smtClean="0">
                <a:hlinkClick r:id="rId3"/>
              </a:rPr>
              <a:t>http://blog.soton.ac.uk/fpseethics/</a:t>
            </a:r>
            <a:endParaRPr lang="en-GB" altLang="en-US" sz="2000" dirty="0" smtClean="0"/>
          </a:p>
          <a:p>
            <a:pPr eaLnBrk="1" hangingPunct="1">
              <a:lnSpc>
                <a:spcPct val="80000"/>
              </a:lnSpc>
            </a:pPr>
            <a:endParaRPr lang="en-GB" altLang="en-US" sz="2000" dirty="0" smtClean="0"/>
          </a:p>
          <a:p>
            <a:pPr eaLnBrk="1" hangingPunct="1">
              <a:lnSpc>
                <a:spcPct val="80000"/>
              </a:lnSpc>
            </a:pPr>
            <a:r>
              <a:rPr lang="en-GB" altLang="en-US" sz="2000" dirty="0" smtClean="0"/>
              <a:t>Version </a:t>
            </a:r>
            <a:r>
              <a:rPr lang="en-GB" altLang="en-US" sz="2000" dirty="0"/>
              <a:t>8</a:t>
            </a:r>
            <a:endParaRPr lang="en-GB" altLang="en-US" sz="2000" dirty="0" smtClean="0"/>
          </a:p>
          <a:p>
            <a:pPr eaLnBrk="1" hangingPunct="1">
              <a:lnSpc>
                <a:spcPct val="80000"/>
              </a:lnSpc>
            </a:pPr>
            <a:r>
              <a:rPr lang="en-GB" altLang="en-US" sz="2000" dirty="0" smtClean="0"/>
              <a:t>Updated </a:t>
            </a:r>
            <a:r>
              <a:rPr lang="en-GB" altLang="en-US" sz="2000" dirty="0" smtClean="0"/>
              <a:t>February 2017</a:t>
            </a:r>
            <a:endParaRPr lang="en-GB" altLang="en-US" sz="2000" dirty="0" smtClean="0"/>
          </a:p>
        </p:txBody>
      </p:sp>
      <p:sp>
        <p:nvSpPr>
          <p:cNvPr id="5124" name="Text Box 6"/>
          <p:cNvSpPr txBox="1">
            <a:spLocks noChangeArrowheads="1"/>
          </p:cNvSpPr>
          <p:nvPr/>
        </p:nvSpPr>
        <p:spPr bwMode="auto">
          <a:xfrm>
            <a:off x="788670" y="3212976"/>
            <a:ext cx="539273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Wingdings" panose="05000000000000000000" pitchFamily="2" charset="2"/>
              <a:buChar char="o"/>
              <a:defRPr sz="2400">
                <a:solidFill>
                  <a:schemeClr val="tx1"/>
                </a:solidFill>
                <a:latin typeface="Arial Narrow" panose="020B0606020202030204" pitchFamily="34" charset="0"/>
              </a:defRPr>
            </a:lvl1pPr>
            <a:lvl2pPr marL="742950" indent="-285750">
              <a:spcBef>
                <a:spcPct val="20000"/>
              </a:spcBef>
              <a:buClr>
                <a:schemeClr val="accent2"/>
              </a:buClr>
              <a:buFont typeface="Wingdings" panose="05000000000000000000" pitchFamily="2" charset="2"/>
              <a:buChar char="n"/>
              <a:defRPr>
                <a:solidFill>
                  <a:schemeClr val="tx1"/>
                </a:solidFill>
                <a:latin typeface="Arial Narrow" panose="020B0606020202030204" pitchFamily="34" charset="0"/>
              </a:defRPr>
            </a:lvl2pPr>
            <a:lvl3pPr marL="1143000" indent="-228600">
              <a:spcBef>
                <a:spcPct val="20000"/>
              </a:spcBef>
              <a:buClr>
                <a:schemeClr val="accent2"/>
              </a:buClr>
              <a:buFont typeface="Wingdings" panose="05000000000000000000" pitchFamily="2" charset="2"/>
              <a:buChar char="o"/>
              <a:defRPr sz="2300">
                <a:solidFill>
                  <a:schemeClr val="tx1"/>
                </a:solidFill>
                <a:latin typeface="Arial Narrow" panose="020B0606020202030204" pitchFamily="34" charset="0"/>
              </a:defRPr>
            </a:lvl3pPr>
            <a:lvl4pPr marL="1600200" indent="-228600">
              <a:spcBef>
                <a:spcPct val="20000"/>
              </a:spcBef>
              <a:buClr>
                <a:schemeClr val="accent2"/>
              </a:buClr>
              <a:buFont typeface="Wingdings" panose="05000000000000000000" pitchFamily="2" charset="2"/>
              <a:buChar char="n"/>
              <a:defRPr sz="2000">
                <a:solidFill>
                  <a:schemeClr val="tx1"/>
                </a:solidFill>
                <a:latin typeface="Arial Narrow" panose="020B0606020202030204" pitchFamily="34" charset="0"/>
              </a:defRPr>
            </a:lvl4pPr>
            <a:lvl5pPr marL="2057400" indent="-228600">
              <a:spcBef>
                <a:spcPct val="25000"/>
              </a:spcBef>
              <a:buClr>
                <a:schemeClr val="accent2"/>
              </a:buClr>
              <a:buFont typeface="Wingdings" panose="05000000000000000000" pitchFamily="2" charset="2"/>
              <a:buChar char="§"/>
              <a:defRPr sz="2000">
                <a:solidFill>
                  <a:schemeClr val="tx1"/>
                </a:solidFill>
                <a:latin typeface="Arial Narrow" panose="020B0606020202030204" pitchFamily="34" charset="0"/>
              </a:defRPr>
            </a:lvl5pPr>
            <a:lvl6pPr marL="2514600" indent="-22860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Arial Narrow" panose="020B0606020202030204" pitchFamily="34" charset="0"/>
              </a:defRPr>
            </a:lvl6pPr>
            <a:lvl7pPr marL="2971800" indent="-22860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Arial Narrow" panose="020B0606020202030204" pitchFamily="34" charset="0"/>
              </a:defRPr>
            </a:lvl7pPr>
            <a:lvl8pPr marL="3429000" indent="-22860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Arial Narrow" panose="020B0606020202030204" pitchFamily="34" charset="0"/>
              </a:defRPr>
            </a:lvl8pPr>
            <a:lvl9pPr marL="3886200" indent="-22860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Arial Narrow" panose="020B0606020202030204" pitchFamily="34" charset="0"/>
              </a:defRPr>
            </a:lvl9pPr>
          </a:lstStyle>
          <a:p>
            <a:pPr eaLnBrk="1" hangingPunct="1">
              <a:spcBef>
                <a:spcPct val="0"/>
              </a:spcBef>
              <a:buClrTx/>
              <a:buFontTx/>
              <a:buNone/>
            </a:pPr>
            <a:r>
              <a:rPr lang="en-US" altLang="en-US" sz="1800" b="1" dirty="0">
                <a:latin typeface="Verdana" panose="020B0604030504040204" pitchFamily="34" charset="0"/>
              </a:rPr>
              <a:t>Ethics and the Faculty Ethics Committee</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a:xfrm>
            <a:off x="721519" y="0"/>
            <a:ext cx="7772400" cy="1609344"/>
          </a:xfrm>
        </p:spPr>
        <p:txBody>
          <a:bodyPr/>
          <a:lstStyle/>
          <a:p>
            <a:r>
              <a:rPr lang="en-GB" altLang="en-US" dirty="0" smtClean="0"/>
              <a:t>Documentation required</a:t>
            </a:r>
          </a:p>
        </p:txBody>
      </p:sp>
      <p:pic>
        <p:nvPicPr>
          <p:cNvPr id="21507" name="Picture 2"/>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11188" y="1189038"/>
            <a:ext cx="7993062" cy="5360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Oval 8"/>
          <p:cNvSpPr/>
          <p:nvPr/>
        </p:nvSpPr>
        <p:spPr>
          <a:xfrm>
            <a:off x="5511800" y="2487613"/>
            <a:ext cx="720725" cy="719137"/>
          </a:xfrm>
          <a:prstGeom prst="ellipse">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p>
        </p:txBody>
      </p:sp>
      <p:sp>
        <p:nvSpPr>
          <p:cNvPr id="10" name="Oval 9"/>
          <p:cNvSpPr/>
          <p:nvPr/>
        </p:nvSpPr>
        <p:spPr>
          <a:xfrm>
            <a:off x="7062788" y="1266825"/>
            <a:ext cx="719137" cy="720725"/>
          </a:xfrm>
          <a:prstGeom prst="ellipse">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p>
        </p:txBody>
      </p:sp>
      <p:sp>
        <p:nvSpPr>
          <p:cNvPr id="11" name="Oval 10"/>
          <p:cNvSpPr/>
          <p:nvPr/>
        </p:nvSpPr>
        <p:spPr>
          <a:xfrm>
            <a:off x="6280150" y="1268413"/>
            <a:ext cx="719138" cy="720725"/>
          </a:xfrm>
          <a:prstGeom prst="ellipse">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p>
        </p:txBody>
      </p:sp>
      <p:sp>
        <p:nvSpPr>
          <p:cNvPr id="12" name="Oval 11"/>
          <p:cNvSpPr/>
          <p:nvPr/>
        </p:nvSpPr>
        <p:spPr>
          <a:xfrm>
            <a:off x="5502275" y="1266825"/>
            <a:ext cx="720725" cy="720725"/>
          </a:xfrm>
          <a:prstGeom prst="ellipse">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p>
        </p:txBody>
      </p:sp>
      <p:sp>
        <p:nvSpPr>
          <p:cNvPr id="15" name="Oval 14"/>
          <p:cNvSpPr/>
          <p:nvPr/>
        </p:nvSpPr>
        <p:spPr>
          <a:xfrm>
            <a:off x="6291263" y="4105275"/>
            <a:ext cx="720725" cy="719138"/>
          </a:xfrm>
          <a:prstGeom prst="ellipse">
            <a:avLst/>
          </a:prstGeom>
          <a:noFill/>
          <a:ln w="571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p>
        </p:txBody>
      </p:sp>
      <p:sp>
        <p:nvSpPr>
          <p:cNvPr id="2" name="TextBox 1"/>
          <p:cNvSpPr txBox="1">
            <a:spLocks noChangeArrowheads="1"/>
          </p:cNvSpPr>
          <p:nvPr/>
        </p:nvSpPr>
        <p:spPr bwMode="auto">
          <a:xfrm>
            <a:off x="4716463" y="3563938"/>
            <a:ext cx="4279900" cy="369887"/>
          </a:xfrm>
          <a:prstGeom prst="rect">
            <a:avLst/>
          </a:prstGeom>
          <a:noFill/>
          <a:ln w="57150">
            <a:solidFill>
              <a:srgbClr val="FF0000"/>
            </a:solidFill>
            <a:prstDash val="sysDash"/>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Clr>
                <a:schemeClr val="accent2"/>
              </a:buClr>
              <a:buFont typeface="Wingdings" panose="05000000000000000000" pitchFamily="2" charset="2"/>
              <a:buChar char="o"/>
              <a:defRPr sz="2400">
                <a:solidFill>
                  <a:schemeClr val="tx1"/>
                </a:solidFill>
                <a:latin typeface="Arial Narrow" panose="020B0606020202030204" pitchFamily="34" charset="0"/>
              </a:defRPr>
            </a:lvl1pPr>
            <a:lvl2pPr marL="742950" indent="-285750">
              <a:spcBef>
                <a:spcPct val="20000"/>
              </a:spcBef>
              <a:buClr>
                <a:schemeClr val="accent2"/>
              </a:buClr>
              <a:buFont typeface="Wingdings" panose="05000000000000000000" pitchFamily="2" charset="2"/>
              <a:buChar char="n"/>
              <a:defRPr>
                <a:solidFill>
                  <a:schemeClr val="tx1"/>
                </a:solidFill>
                <a:latin typeface="Arial Narrow" panose="020B0606020202030204" pitchFamily="34" charset="0"/>
              </a:defRPr>
            </a:lvl2pPr>
            <a:lvl3pPr marL="1143000" indent="-228600">
              <a:spcBef>
                <a:spcPct val="20000"/>
              </a:spcBef>
              <a:buClr>
                <a:schemeClr val="accent2"/>
              </a:buClr>
              <a:buFont typeface="Wingdings" panose="05000000000000000000" pitchFamily="2" charset="2"/>
              <a:buChar char="o"/>
              <a:defRPr sz="2300">
                <a:solidFill>
                  <a:schemeClr val="tx1"/>
                </a:solidFill>
                <a:latin typeface="Arial Narrow" panose="020B0606020202030204" pitchFamily="34" charset="0"/>
              </a:defRPr>
            </a:lvl3pPr>
            <a:lvl4pPr marL="1600200" indent="-228600">
              <a:spcBef>
                <a:spcPct val="20000"/>
              </a:spcBef>
              <a:buClr>
                <a:schemeClr val="accent2"/>
              </a:buClr>
              <a:buFont typeface="Wingdings" panose="05000000000000000000" pitchFamily="2" charset="2"/>
              <a:buChar char="n"/>
              <a:defRPr sz="2000">
                <a:solidFill>
                  <a:schemeClr val="tx1"/>
                </a:solidFill>
                <a:latin typeface="Arial Narrow" panose="020B0606020202030204" pitchFamily="34" charset="0"/>
              </a:defRPr>
            </a:lvl4pPr>
            <a:lvl5pPr marL="2057400" indent="-228600">
              <a:spcBef>
                <a:spcPct val="25000"/>
              </a:spcBef>
              <a:buClr>
                <a:schemeClr val="accent2"/>
              </a:buClr>
              <a:buFont typeface="Wingdings" panose="05000000000000000000" pitchFamily="2" charset="2"/>
              <a:buChar char="§"/>
              <a:defRPr sz="2000">
                <a:solidFill>
                  <a:schemeClr val="tx1"/>
                </a:solidFill>
                <a:latin typeface="Arial Narrow" panose="020B0606020202030204" pitchFamily="34" charset="0"/>
              </a:defRPr>
            </a:lvl5pPr>
            <a:lvl6pPr marL="2514600" indent="-22860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Arial Narrow" panose="020B0606020202030204" pitchFamily="34" charset="0"/>
              </a:defRPr>
            </a:lvl6pPr>
            <a:lvl7pPr marL="2971800" indent="-22860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Arial Narrow" panose="020B0606020202030204" pitchFamily="34" charset="0"/>
              </a:defRPr>
            </a:lvl7pPr>
            <a:lvl8pPr marL="3429000" indent="-22860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Arial Narrow" panose="020B0606020202030204" pitchFamily="34" charset="0"/>
              </a:defRPr>
            </a:lvl8pPr>
            <a:lvl9pPr marL="3886200" indent="-22860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Arial Narrow" panose="020B0606020202030204" pitchFamily="34" charset="0"/>
              </a:defRPr>
            </a:lvl9pPr>
          </a:lstStyle>
          <a:p>
            <a:pPr eaLnBrk="1" hangingPunct="1">
              <a:spcBef>
                <a:spcPct val="0"/>
              </a:spcBef>
              <a:buClrTx/>
              <a:buFontTx/>
              <a:buNone/>
            </a:pPr>
            <a:r>
              <a:rPr lang="en-GB" altLang="en-US" sz="1800">
                <a:latin typeface="Verdana" panose="020B0604030504040204" pitchFamily="34" charset="0"/>
              </a:rPr>
              <a:t>Only needed if “Yes” at this point…</a:t>
            </a:r>
          </a:p>
        </p:txBody>
      </p:sp>
      <p:sp>
        <p:nvSpPr>
          <p:cNvPr id="3" name="Down Arrow 2"/>
          <p:cNvSpPr/>
          <p:nvPr/>
        </p:nvSpPr>
        <p:spPr>
          <a:xfrm rot="3784167">
            <a:off x="5696675" y="1737080"/>
            <a:ext cx="288032" cy="992714"/>
          </a:xfrm>
          <a:prstGeom prst="downArrow">
            <a:avLst/>
          </a:prstGeom>
          <a:solidFill>
            <a:srgbClr val="00B050"/>
          </a:solidFill>
          <a:ln>
            <a:solidFill>
              <a:srgbClr val="009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p:cNvSpPr/>
          <p:nvPr/>
        </p:nvSpPr>
        <p:spPr>
          <a:xfrm rot="18900000">
            <a:off x="1828258" y="5662854"/>
            <a:ext cx="719036" cy="741551"/>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p>
        </p:txBody>
      </p:sp>
      <p:pic>
        <p:nvPicPr>
          <p:cNvPr id="14" name="Picture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5229200"/>
            <a:ext cx="1275844" cy="663960"/>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0" fill="hold" nodeType="clickPar">
                      <p:stCondLst>
                        <p:cond delay="indefinite"/>
                      </p:stCondLst>
                      <p:childTnLst>
                        <p:par>
                          <p:cTn id="21" fill="hold" nodeType="withGroup">
                            <p:stCondLst>
                              <p:cond delay="0"/>
                            </p:stCondLst>
                            <p:childTnLst>
                              <p:par>
                                <p:cTn id="22" presetID="22" presetClass="entr" presetSubtype="2" fill="hold" grpId="0" nodeType="click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wipe(right)">
                                      <p:cBhvr>
                                        <p:cTn id="24" dur="500"/>
                                        <p:tgtEl>
                                          <p:spTgt spid="3"/>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1000"/>
                                        <p:tgtEl>
                                          <p:spTgt spid="9"/>
                                        </p:tgtEl>
                                      </p:cBhvr>
                                    </p:animEffect>
                                    <p:anim calcmode="lin" valueType="num">
                                      <p:cBhvr>
                                        <p:cTn id="30" dur="1000" fill="hold"/>
                                        <p:tgtEl>
                                          <p:spTgt spid="9"/>
                                        </p:tgtEl>
                                        <p:attrNameLst>
                                          <p:attrName>ppt_x</p:attrName>
                                        </p:attrNameLst>
                                      </p:cBhvr>
                                      <p:tavLst>
                                        <p:tav tm="0">
                                          <p:val>
                                            <p:strVal val="#ppt_x"/>
                                          </p:val>
                                        </p:tav>
                                        <p:tav tm="100000">
                                          <p:val>
                                            <p:strVal val="#ppt_x"/>
                                          </p:val>
                                        </p:tav>
                                      </p:tavLst>
                                    </p:anim>
                                    <p:anim calcmode="lin" valueType="num">
                                      <p:cBhvr>
                                        <p:cTn id="3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6" presetClass="entr" presetSubtype="16" fill="hold" grpId="0" nodeType="click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circle(in)">
                                      <p:cBhvr>
                                        <p:cTn id="36" dur="2000"/>
                                        <p:tgtEl>
                                          <p:spTgt spid="15"/>
                                        </p:tgtEl>
                                      </p:cBhvr>
                                    </p:animEffect>
                                  </p:childTnLst>
                                </p:cTn>
                              </p:par>
                              <p:par>
                                <p:cTn id="37" presetID="1" presetClass="entr" presetSubtype="0" fill="hold" grpId="0" nodeType="withEffect">
                                  <p:stCondLst>
                                    <p:cond delay="0"/>
                                  </p:stCondLst>
                                  <p:childTnLst>
                                    <p:set>
                                      <p:cBhvr>
                                        <p:cTn id="38" dur="1" fill="hold">
                                          <p:stCondLst>
                                            <p:cond delay="0"/>
                                          </p:stCondLst>
                                        </p:cTn>
                                        <p:tgtEl>
                                          <p:spTgt spid="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3"/>
                                        </p:tgtEl>
                                        <p:attrNameLst>
                                          <p:attrName>style.visibility</p:attrName>
                                        </p:attrNameLst>
                                      </p:cBhvr>
                                      <p:to>
                                        <p:strVal val="visible"/>
                                      </p:to>
                                    </p:set>
                                    <p:anim calcmode="lin" valueType="num">
                                      <p:cBhvr additive="base">
                                        <p:cTn id="43" dur="500" fill="hold"/>
                                        <p:tgtEl>
                                          <p:spTgt spid="13"/>
                                        </p:tgtEl>
                                        <p:attrNameLst>
                                          <p:attrName>ppt_x</p:attrName>
                                        </p:attrNameLst>
                                      </p:cBhvr>
                                      <p:tavLst>
                                        <p:tav tm="0">
                                          <p:val>
                                            <p:strVal val="#ppt_x"/>
                                          </p:val>
                                        </p:tav>
                                        <p:tav tm="100000">
                                          <p:val>
                                            <p:strVal val="#ppt_x"/>
                                          </p:val>
                                        </p:tav>
                                      </p:tavLst>
                                    </p:anim>
                                    <p:anim calcmode="lin" valueType="num">
                                      <p:cBhvr additive="base">
                                        <p:cTn id="44" dur="500" fill="hold"/>
                                        <p:tgtEl>
                                          <p:spTgt spid="13"/>
                                        </p:tgtEl>
                                        <p:attrNameLst>
                                          <p:attrName>ppt_y</p:attrName>
                                        </p:attrNameLst>
                                      </p:cBhvr>
                                      <p:tavLst>
                                        <p:tav tm="0">
                                          <p:val>
                                            <p:strVal val="1+#ppt_h/2"/>
                                          </p:val>
                                        </p:tav>
                                        <p:tav tm="100000">
                                          <p:val>
                                            <p:strVal val="#ppt_y"/>
                                          </p:val>
                                        </p:tav>
                                      </p:tavLst>
                                    </p:anim>
                                  </p:childTnLst>
                                </p:cTn>
                              </p:par>
                            </p:childTnLst>
                          </p:cTn>
                        </p:par>
                        <p:par>
                          <p:cTn id="45" fill="hold">
                            <p:stCondLst>
                              <p:cond delay="500"/>
                            </p:stCondLst>
                            <p:childTnLst>
                              <p:par>
                                <p:cTn id="46" presetID="10" presetClass="entr" presetSubtype="0" fill="hold" nodeType="afterEffect">
                                  <p:stCondLst>
                                    <p:cond delay="0"/>
                                  </p:stCondLst>
                                  <p:childTnLst>
                                    <p:set>
                                      <p:cBhvr>
                                        <p:cTn id="47" dur="1" fill="hold">
                                          <p:stCondLst>
                                            <p:cond delay="0"/>
                                          </p:stCondLst>
                                        </p:cTn>
                                        <p:tgtEl>
                                          <p:spTgt spid="14"/>
                                        </p:tgtEl>
                                        <p:attrNameLst>
                                          <p:attrName>style.visibility</p:attrName>
                                        </p:attrNameLst>
                                      </p:cBhvr>
                                      <p:to>
                                        <p:strVal val="visible"/>
                                      </p:to>
                                    </p:set>
                                    <p:animEffect transition="in" filter="fade">
                                      <p:cBhvr>
                                        <p:cTn id="4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5" grpId="0" animBg="1"/>
      <p:bldP spid="2" grpId="0" animBg="1"/>
      <p:bldP spid="3" grpId="0" animBg="1"/>
      <p:bldP spid="1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r>
              <a:rPr lang="en-GB" altLang="en-US" dirty="0" smtClean="0"/>
              <a:t>WHAT NEEDS APPROVAL?</a:t>
            </a:r>
            <a:endParaRPr lang="en-GB" altLang="en-US" dirty="0" smtClean="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536" y="1700808"/>
            <a:ext cx="7278116" cy="4486901"/>
          </a:xfrm>
          <a:prstGeom prst="rect">
            <a:avLst/>
          </a:prstGeom>
          <a:ln>
            <a:solidFill>
              <a:schemeClr val="accent1">
                <a:shade val="50000"/>
              </a:schemeClr>
            </a:solidFill>
          </a:ln>
          <a:effectLst>
            <a:outerShdw blurRad="50800" dist="63500" dir="2700000" algn="tl" rotWithShape="0">
              <a:prstClr val="black">
                <a:alpha val="40000"/>
              </a:prstClr>
            </a:outerShdw>
          </a:effectLst>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06404" y="620688"/>
            <a:ext cx="6007740" cy="4559686"/>
          </a:xfrm>
          <a:prstGeom prst="rect">
            <a:avLst/>
          </a:prstGeom>
          <a:ln>
            <a:solidFill>
              <a:schemeClr val="accent1">
                <a:shade val="50000"/>
              </a:schemeClr>
            </a:solidFill>
          </a:ln>
          <a:effectLst>
            <a:outerShdw blurRad="50800" dist="38100" dir="2700000" algn="tl" rotWithShape="0">
              <a:prstClr val="black">
                <a:alpha val="40000"/>
              </a:prstClr>
            </a:outerShdw>
          </a:effectLst>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07704" y="1268760"/>
            <a:ext cx="4375793" cy="5373216"/>
          </a:xfrm>
          <a:prstGeom prst="rect">
            <a:avLst/>
          </a:prstGeom>
          <a:ln>
            <a:solidFill>
              <a:schemeClr val="accent1">
                <a:shade val="50000"/>
              </a:schemeClr>
            </a:solidFill>
          </a:ln>
          <a:effectLst>
            <a:outerShdw blurRad="50800" dist="76200" dir="2700000" algn="tl" rotWithShape="0">
              <a:prstClr val="black">
                <a:alpha val="40000"/>
              </a:prstClr>
            </a:outerShdw>
          </a:effectLst>
        </p:spPr>
      </p:pic>
    </p:spTree>
    <p:extLst>
      <p:ext uri="{BB962C8B-B14F-4D97-AF65-F5344CB8AC3E}">
        <p14:creationId xmlns:p14="http://schemas.microsoft.com/office/powerpoint/2010/main" val="1382848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r>
              <a:rPr lang="en-GB" altLang="en-US" smtClean="0"/>
              <a:t>To receive approval</a:t>
            </a:r>
          </a:p>
        </p:txBody>
      </p:sp>
      <p:sp>
        <p:nvSpPr>
          <p:cNvPr id="23560" name="Content Placeholder 2"/>
          <p:cNvSpPr>
            <a:spLocks noGrp="1"/>
          </p:cNvSpPr>
          <p:nvPr>
            <p:ph idx="1"/>
          </p:nvPr>
        </p:nvSpPr>
        <p:spPr/>
        <p:txBody>
          <a:bodyPr>
            <a:normAutofit fontScale="92500" lnSpcReduction="20000"/>
          </a:bodyPr>
          <a:lstStyle/>
          <a:p>
            <a:r>
              <a:rPr lang="en-GB" altLang="en-US" smtClean="0"/>
              <a:t>Download the most current forms and instructions from ERGO (these change from time to time; do not rely on old copies)</a:t>
            </a:r>
          </a:p>
          <a:p>
            <a:pPr lvl="1"/>
            <a:r>
              <a:rPr lang="en-GB" altLang="en-US" smtClean="0"/>
              <a:t>Application form &amp; helpful documentation (Instructions, Guide, Templates)</a:t>
            </a:r>
          </a:p>
          <a:p>
            <a:pPr lvl="1"/>
            <a:r>
              <a:rPr lang="en-GB" altLang="en-US" smtClean="0"/>
              <a:t>Complete the application form</a:t>
            </a:r>
          </a:p>
          <a:p>
            <a:r>
              <a:rPr lang="en-GB" altLang="en-US" smtClean="0"/>
              <a:t>Submit application on-line well before research start date</a:t>
            </a:r>
          </a:p>
          <a:p>
            <a:pPr lvl="1"/>
            <a:r>
              <a:rPr lang="en-GB" altLang="en-US" smtClean="0"/>
              <a:t>Upload submission (incl. participant information, consent, questionnaire, DPA plan)</a:t>
            </a:r>
          </a:p>
          <a:p>
            <a:pPr lvl="1"/>
            <a:r>
              <a:rPr lang="en-GB" altLang="en-US" smtClean="0"/>
              <a:t>Answer ERGO &amp; IRGA questions to establish the research ‘category’</a:t>
            </a:r>
            <a:br>
              <a:rPr lang="en-GB" altLang="en-US" smtClean="0"/>
            </a:br>
            <a:r>
              <a:rPr lang="en-GB" altLang="en-US" smtClean="0"/>
              <a:t>(and to provide information to the University about research activities)</a:t>
            </a:r>
          </a:p>
          <a:p>
            <a:r>
              <a:rPr lang="en-GB" altLang="en-US" smtClean="0"/>
              <a:t>If you are a student, your application is first reviewed by your supervisor before being passed on to the EC</a:t>
            </a:r>
          </a:p>
          <a:p>
            <a:r>
              <a:rPr lang="en-GB" altLang="en-US" smtClean="0"/>
              <a:t>Review may (probably will!) ask for change and resubmission</a:t>
            </a:r>
          </a:p>
          <a:p>
            <a:r>
              <a:rPr lang="en-GB" altLang="en-US" smtClean="0"/>
              <a:t>Retrospective approval </a:t>
            </a:r>
            <a:r>
              <a:rPr lang="en-GB" altLang="en-US" b="1" smtClean="0"/>
              <a:t>not</a:t>
            </a:r>
            <a:r>
              <a:rPr lang="en-GB" altLang="en-US" smtClean="0"/>
              <a:t> available</a:t>
            </a:r>
          </a:p>
        </p:txBody>
      </p:sp>
      <p:sp>
        <p:nvSpPr>
          <p:cNvPr id="3" name="Rectangle 2"/>
          <p:cNvSpPr/>
          <p:nvPr/>
        </p:nvSpPr>
        <p:spPr>
          <a:xfrm>
            <a:off x="2555776" y="2121408"/>
            <a:ext cx="3960440" cy="227472"/>
          </a:xfrm>
          <a:prstGeom prst="rect">
            <a:avLst/>
          </a:pr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p:cNvSpPr/>
          <p:nvPr/>
        </p:nvSpPr>
        <p:spPr>
          <a:xfrm>
            <a:off x="3923928" y="3356992"/>
            <a:ext cx="3456384" cy="288032"/>
          </a:xfrm>
          <a:prstGeom prst="rect">
            <a:avLst/>
          </a:pr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p:cNvSpPr/>
          <p:nvPr/>
        </p:nvSpPr>
        <p:spPr>
          <a:xfrm>
            <a:off x="971600" y="5445224"/>
            <a:ext cx="4032448" cy="360040"/>
          </a:xfrm>
          <a:prstGeom prst="rect">
            <a:avLst/>
          </a:pr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p:cNvSpPr txBox="1"/>
          <p:nvPr/>
        </p:nvSpPr>
        <p:spPr>
          <a:xfrm>
            <a:off x="685800" y="6021288"/>
            <a:ext cx="7414592" cy="584775"/>
          </a:xfrm>
          <a:prstGeom prst="rect">
            <a:avLst/>
          </a:prstGeom>
          <a:noFill/>
        </p:spPr>
        <p:txBody>
          <a:bodyPr wrap="square" rtlCol="0">
            <a:spAutoFit/>
          </a:bodyPr>
          <a:lstStyle/>
          <a:p>
            <a:pPr algn="ctr"/>
            <a:r>
              <a:rPr lang="en-GB" sz="3200" b="1" dirty="0" smtClean="0">
                <a:ln w="22225">
                  <a:solidFill>
                    <a:schemeClr val="accent2"/>
                  </a:solidFill>
                  <a:prstDash val="solid"/>
                </a:ln>
                <a:solidFill>
                  <a:schemeClr val="accent2">
                    <a:lumMod val="40000"/>
                    <a:lumOff val="60000"/>
                  </a:schemeClr>
                </a:solidFill>
              </a:rPr>
              <a:t>AND DON’T FORGET NRES</a:t>
            </a:r>
            <a:endParaRPr lang="en-GB" sz="3200" b="1" dirty="0">
              <a:ln w="22225">
                <a:solidFill>
                  <a:schemeClr val="accent2"/>
                </a:solidFill>
                <a:prstDash val="solid"/>
              </a:ln>
              <a:solidFill>
                <a:schemeClr val="accent2">
                  <a:lumMod val="40000"/>
                  <a:lumOff val="60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p:cNvSpPr>
          <p:nvPr>
            <p:ph type="title"/>
          </p:nvPr>
        </p:nvSpPr>
        <p:spPr/>
        <p:txBody>
          <a:bodyPr/>
          <a:lstStyle/>
          <a:p>
            <a:r>
              <a:rPr lang="en-GB" altLang="en-US" smtClean="0"/>
              <a:t>After approval</a:t>
            </a:r>
          </a:p>
        </p:txBody>
      </p:sp>
      <p:sp>
        <p:nvSpPr>
          <p:cNvPr id="25603" name="Content Placeholder 2"/>
          <p:cNvSpPr>
            <a:spLocks noGrp="1"/>
          </p:cNvSpPr>
          <p:nvPr>
            <p:ph idx="1"/>
          </p:nvPr>
        </p:nvSpPr>
        <p:spPr/>
        <p:txBody>
          <a:bodyPr/>
          <a:lstStyle/>
          <a:p>
            <a:r>
              <a:rPr lang="en-GB" altLang="en-US" smtClean="0"/>
              <a:t>Insurance and legal cover provided by University’s RGO (Research Governance Office)</a:t>
            </a:r>
          </a:p>
          <a:p>
            <a:r>
              <a:rPr lang="en-GB" altLang="en-US" smtClean="0"/>
              <a:t>Reference number (ERGO/FPSE/xxxx) must be prominently shown on invitations to participate, advertisements, information forms, consent forms, questionnaires, etc</a:t>
            </a:r>
          </a:p>
          <a:p>
            <a:r>
              <a:rPr lang="en-GB" altLang="en-US" smtClean="0"/>
              <a:t>Material changes to, or adverse outcomes during, the study must be notified</a:t>
            </a:r>
          </a:p>
          <a:p>
            <a:r>
              <a:rPr lang="en-GB" altLang="en-US" smtClean="0"/>
              <a:t>A ‘material change’ is one where an answer to an application form question changes from “No” to “Yes”</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a:xfrm>
            <a:off x="681038" y="116632"/>
            <a:ext cx="7772400" cy="1609344"/>
          </a:xfrm>
        </p:spPr>
        <p:txBody>
          <a:bodyPr/>
          <a:lstStyle/>
          <a:p>
            <a:r>
              <a:rPr lang="en-GB" altLang="en-US" dirty="0" smtClean="0"/>
              <a:t>Summary</a:t>
            </a:r>
          </a:p>
        </p:txBody>
      </p:sp>
      <p:sp>
        <p:nvSpPr>
          <p:cNvPr id="27651" name="Content Placeholder 2"/>
          <p:cNvSpPr>
            <a:spLocks noGrp="1"/>
          </p:cNvSpPr>
          <p:nvPr>
            <p:ph idx="1"/>
          </p:nvPr>
        </p:nvSpPr>
        <p:spPr>
          <a:xfrm>
            <a:off x="566738" y="1341438"/>
            <a:ext cx="8001000" cy="5087937"/>
          </a:xfrm>
        </p:spPr>
        <p:txBody>
          <a:bodyPr/>
          <a:lstStyle/>
          <a:p>
            <a:r>
              <a:rPr lang="en-GB" altLang="en-US" dirty="0" smtClean="0"/>
              <a:t>Ethics approval required if the study involves humans or their data</a:t>
            </a:r>
          </a:p>
          <a:p>
            <a:r>
              <a:rPr lang="en-GB" altLang="en-US" dirty="0" smtClean="0"/>
              <a:t>Retrospective approval </a:t>
            </a:r>
            <a:r>
              <a:rPr lang="en-GB" altLang="en-US" b="1" dirty="0" smtClean="0"/>
              <a:t>not</a:t>
            </a:r>
            <a:r>
              <a:rPr lang="en-GB" altLang="en-US" dirty="0" smtClean="0"/>
              <a:t> available</a:t>
            </a:r>
          </a:p>
          <a:p>
            <a:r>
              <a:rPr lang="en-GB" altLang="en-US" dirty="0" smtClean="0"/>
              <a:t>The ethical issue is the treatment of the participants, ensuring</a:t>
            </a:r>
          </a:p>
          <a:p>
            <a:pPr lvl="1"/>
            <a:r>
              <a:rPr lang="en-GB" altLang="en-US" i="1" dirty="0" smtClean="0"/>
              <a:t>Full disclosure, </a:t>
            </a:r>
          </a:p>
          <a:p>
            <a:pPr lvl="1"/>
            <a:r>
              <a:rPr lang="en-GB" altLang="en-US" i="1" dirty="0" smtClean="0"/>
              <a:t>Informed consent, and </a:t>
            </a:r>
          </a:p>
          <a:p>
            <a:pPr lvl="1"/>
            <a:r>
              <a:rPr lang="en-GB" altLang="en-US" i="1" dirty="0" smtClean="0"/>
              <a:t>Protection of privacy (DPA)</a:t>
            </a:r>
          </a:p>
          <a:p>
            <a:r>
              <a:rPr lang="en-GB" altLang="en-US" dirty="0" smtClean="0"/>
              <a:t>Really good reasons will be required for intrusion, risk of harm, or deception.  </a:t>
            </a:r>
          </a:p>
          <a:p>
            <a:r>
              <a:rPr lang="en-GB" altLang="en-US" dirty="0" smtClean="0"/>
              <a:t>Studies involving invasive techniques, lack of informed consent, coercion, restrictions on ability to withdraw, or ‘sensitive’ data  may need approval from specialist FECs</a:t>
            </a:r>
          </a:p>
          <a:p>
            <a:r>
              <a:rPr lang="en-GB" altLang="en-US" dirty="0" smtClean="0"/>
              <a:t>ERGO reference number prominent on all communications</a:t>
            </a:r>
          </a:p>
          <a:p>
            <a:endParaRPr lang="en-GB" altLang="en-US" dirty="0" smtClean="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Content Placeholder 2"/>
          <p:cNvSpPr>
            <a:spLocks noGrp="1"/>
          </p:cNvSpPr>
          <p:nvPr>
            <p:ph idx="1"/>
          </p:nvPr>
        </p:nvSpPr>
        <p:spPr>
          <a:xfrm>
            <a:off x="566738" y="1341438"/>
            <a:ext cx="8001000" cy="658812"/>
          </a:xfrm>
        </p:spPr>
        <p:txBody>
          <a:bodyPr>
            <a:normAutofit/>
          </a:bodyPr>
          <a:lstStyle/>
          <a:p>
            <a:pPr eaLnBrk="1" hangingPunct="1">
              <a:buFont typeface="Wingdings" panose="05000000000000000000" pitchFamily="2" charset="2"/>
              <a:buNone/>
            </a:pPr>
            <a:r>
              <a:rPr lang="en-GB" altLang="en-US" dirty="0" smtClean="0"/>
              <a:t>Thank you</a:t>
            </a:r>
            <a:r>
              <a:rPr lang="en-GB" altLang="en-US" dirty="0" smtClean="0"/>
              <a:t>!</a:t>
            </a:r>
            <a:endParaRPr lang="en-GB" altLang="en-US" dirty="0" smtClean="0"/>
          </a:p>
        </p:txBody>
      </p:sp>
      <p:sp>
        <p:nvSpPr>
          <p:cNvPr id="29699" name="TextBox 2"/>
          <p:cNvSpPr txBox="1">
            <a:spLocks noChangeArrowheads="1"/>
          </p:cNvSpPr>
          <p:nvPr/>
        </p:nvSpPr>
        <p:spPr bwMode="auto">
          <a:xfrm>
            <a:off x="566738" y="4797152"/>
            <a:ext cx="7929562"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2"/>
              </a:buClr>
              <a:buFont typeface="Wingdings" panose="05000000000000000000" pitchFamily="2" charset="2"/>
              <a:buChar char="o"/>
              <a:defRPr sz="2400">
                <a:solidFill>
                  <a:schemeClr val="tx1"/>
                </a:solidFill>
                <a:latin typeface="Arial Narrow" panose="020B0606020202030204" pitchFamily="34" charset="0"/>
              </a:defRPr>
            </a:lvl1pPr>
            <a:lvl2pPr marL="742950" indent="-285750">
              <a:spcBef>
                <a:spcPct val="20000"/>
              </a:spcBef>
              <a:buClr>
                <a:schemeClr val="accent2"/>
              </a:buClr>
              <a:buFont typeface="Wingdings" panose="05000000000000000000" pitchFamily="2" charset="2"/>
              <a:buChar char="n"/>
              <a:defRPr>
                <a:solidFill>
                  <a:schemeClr val="tx1"/>
                </a:solidFill>
                <a:latin typeface="Arial Narrow" panose="020B0606020202030204" pitchFamily="34" charset="0"/>
              </a:defRPr>
            </a:lvl2pPr>
            <a:lvl3pPr marL="1143000" indent="-228600">
              <a:spcBef>
                <a:spcPct val="20000"/>
              </a:spcBef>
              <a:buClr>
                <a:schemeClr val="accent2"/>
              </a:buClr>
              <a:buFont typeface="Wingdings" panose="05000000000000000000" pitchFamily="2" charset="2"/>
              <a:buChar char="o"/>
              <a:defRPr sz="2300">
                <a:solidFill>
                  <a:schemeClr val="tx1"/>
                </a:solidFill>
                <a:latin typeface="Arial Narrow" panose="020B0606020202030204" pitchFamily="34" charset="0"/>
              </a:defRPr>
            </a:lvl3pPr>
            <a:lvl4pPr marL="1600200" indent="-228600">
              <a:spcBef>
                <a:spcPct val="20000"/>
              </a:spcBef>
              <a:buClr>
                <a:schemeClr val="accent2"/>
              </a:buClr>
              <a:buFont typeface="Wingdings" panose="05000000000000000000" pitchFamily="2" charset="2"/>
              <a:buChar char="n"/>
              <a:defRPr sz="2000">
                <a:solidFill>
                  <a:schemeClr val="tx1"/>
                </a:solidFill>
                <a:latin typeface="Arial Narrow" panose="020B0606020202030204" pitchFamily="34" charset="0"/>
              </a:defRPr>
            </a:lvl4pPr>
            <a:lvl5pPr marL="2057400" indent="-228600">
              <a:spcBef>
                <a:spcPct val="25000"/>
              </a:spcBef>
              <a:buClr>
                <a:schemeClr val="accent2"/>
              </a:buClr>
              <a:buFont typeface="Wingdings" panose="05000000000000000000" pitchFamily="2" charset="2"/>
              <a:buChar char="§"/>
              <a:defRPr sz="2000">
                <a:solidFill>
                  <a:schemeClr val="tx1"/>
                </a:solidFill>
                <a:latin typeface="Arial Narrow" panose="020B0606020202030204" pitchFamily="34" charset="0"/>
              </a:defRPr>
            </a:lvl5pPr>
            <a:lvl6pPr marL="2514600" indent="-22860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Arial Narrow" panose="020B0606020202030204" pitchFamily="34" charset="0"/>
              </a:defRPr>
            </a:lvl6pPr>
            <a:lvl7pPr marL="2971800" indent="-22860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Arial Narrow" panose="020B0606020202030204" pitchFamily="34" charset="0"/>
              </a:defRPr>
            </a:lvl7pPr>
            <a:lvl8pPr marL="3429000" indent="-22860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Arial Narrow" panose="020B0606020202030204" pitchFamily="34" charset="0"/>
              </a:defRPr>
            </a:lvl8pPr>
            <a:lvl9pPr marL="3886200" indent="-22860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Arial Narrow" panose="020B0606020202030204" pitchFamily="34" charset="0"/>
              </a:defRPr>
            </a:lvl9pPr>
          </a:lstStyle>
          <a:p>
            <a:pPr eaLnBrk="1" hangingPunct="1">
              <a:spcBef>
                <a:spcPct val="0"/>
              </a:spcBef>
              <a:buClrTx/>
              <a:buFontTx/>
              <a:buNone/>
            </a:pPr>
            <a:r>
              <a:rPr lang="en-GB" altLang="en-US" sz="1800" b="1" dirty="0">
                <a:latin typeface="Verdana" panose="020B0604030504040204" pitchFamily="34" charset="0"/>
              </a:rPr>
              <a:t>Sites:</a:t>
            </a:r>
            <a:r>
              <a:rPr lang="en-GB" altLang="en-US" sz="1800" dirty="0">
                <a:latin typeface="Verdana" panose="020B0604030504040204" pitchFamily="34" charset="0"/>
              </a:rPr>
              <a:t>	</a:t>
            </a:r>
            <a:r>
              <a:rPr lang="en-GB" altLang="en-US" sz="1800" u="sng" dirty="0">
                <a:solidFill>
                  <a:srgbClr val="0070C0"/>
                </a:solidFill>
                <a:latin typeface="Verdana" panose="020B0604030504040204" pitchFamily="34" charset="0"/>
              </a:rPr>
              <a:t>https://</a:t>
            </a:r>
            <a:r>
              <a:rPr lang="en-GB" altLang="en-US" sz="1800" u="sng" dirty="0" smtClean="0">
                <a:solidFill>
                  <a:srgbClr val="0070C0"/>
                </a:solidFill>
                <a:latin typeface="Verdana" panose="020B0604030504040204" pitchFamily="34" charset="0"/>
              </a:rPr>
              <a:t>www.ergo.soton.ac.uk </a:t>
            </a:r>
            <a:r>
              <a:rPr lang="en-GB" altLang="en-US" sz="1800" dirty="0">
                <a:solidFill>
                  <a:srgbClr val="0070C0"/>
                </a:solidFill>
                <a:latin typeface="Verdana" panose="020B0604030504040204" pitchFamily="34" charset="0"/>
              </a:rPr>
              <a:t>	</a:t>
            </a:r>
            <a:r>
              <a:rPr lang="en-GB" altLang="en-US" sz="1800" u="sng" dirty="0">
                <a:solidFill>
                  <a:srgbClr val="0070C0"/>
                </a:solidFill>
                <a:latin typeface="Verdana" panose="020B0604030504040204" pitchFamily="34" charset="0"/>
              </a:rPr>
              <a:t>http://blog.soton.ac.uk/fpseethics/</a:t>
            </a:r>
          </a:p>
          <a:p>
            <a:pPr eaLnBrk="1" hangingPunct="1">
              <a:spcBef>
                <a:spcPct val="0"/>
              </a:spcBef>
              <a:buClrTx/>
              <a:buFontTx/>
              <a:buNone/>
            </a:pPr>
            <a:endParaRPr lang="en-GB" altLang="en-US" sz="1800" dirty="0">
              <a:latin typeface="Verdana" panose="020B0604030504040204" pitchFamily="34" charset="0"/>
            </a:endParaRPr>
          </a:p>
        </p:txBody>
      </p:sp>
      <p:pic>
        <p:nvPicPr>
          <p:cNvPr id="29700" name="Picture 6"/>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883400" y="115888"/>
            <a:ext cx="2152650" cy="468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701" name="Picture 4"/>
          <p:cNvPicPr>
            <a:picLocks noChangeAspect="1"/>
          </p:cNvPicPr>
          <p:nvPr/>
        </p:nvPicPr>
        <p:blipFill>
          <a:blip r:embed="rId4">
            <a:clrChange>
              <a:clrFrom>
                <a:srgbClr val="FFFFFE"/>
              </a:clrFrom>
              <a:clrTo>
                <a:srgbClr val="FFFFFE">
                  <a:alpha val="0"/>
                </a:srgbClr>
              </a:clrTo>
            </a:clrChange>
            <a:extLst>
              <a:ext uri="{28A0092B-C50C-407E-A947-70E740481C1C}">
                <a14:useLocalDpi xmlns:a14="http://schemas.microsoft.com/office/drawing/2010/main" val="0"/>
              </a:ext>
            </a:extLst>
          </a:blip>
          <a:srcRect/>
          <a:stretch>
            <a:fillRect/>
          </a:stretch>
        </p:blipFill>
        <p:spPr bwMode="auto">
          <a:xfrm>
            <a:off x="107950" y="115888"/>
            <a:ext cx="17272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p:cNvPicPr>
            <a:picLocks noChangeAspect="1"/>
          </p:cNvPicPr>
          <p:nvPr/>
        </p:nvPicPr>
        <p:blipFill>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3607334" y="980728"/>
            <a:ext cx="1919807" cy="2887483"/>
          </a:xfrm>
          <a:prstGeom prst="rect">
            <a:avLst/>
          </a:prstGeom>
          <a:effec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r>
              <a:rPr lang="en-GB" altLang="en-US" smtClean="0"/>
              <a:t>Ethics Committee remit</a:t>
            </a:r>
          </a:p>
        </p:txBody>
      </p:sp>
      <p:sp>
        <p:nvSpPr>
          <p:cNvPr id="7171" name="Content Placeholder 2"/>
          <p:cNvSpPr>
            <a:spLocks noGrp="1"/>
          </p:cNvSpPr>
          <p:nvPr>
            <p:ph idx="1"/>
          </p:nvPr>
        </p:nvSpPr>
        <p:spPr/>
        <p:txBody>
          <a:bodyPr>
            <a:normAutofit lnSpcReduction="10000"/>
          </a:bodyPr>
          <a:lstStyle/>
          <a:p>
            <a:r>
              <a:rPr lang="en-GB" altLang="en-US" dirty="0" smtClean="0"/>
              <a:t>The University requires the ethical consideration of all research which involves human participants, human tissue, human data, or animals</a:t>
            </a:r>
          </a:p>
          <a:p>
            <a:r>
              <a:rPr lang="en-GB" altLang="en-US" dirty="0" smtClean="0"/>
              <a:t>Researchers and investigators submit research proposals for review and approval</a:t>
            </a:r>
          </a:p>
          <a:p>
            <a:r>
              <a:rPr lang="en-GB" altLang="en-US" dirty="0" smtClean="0"/>
              <a:t>Faculty Ethics Committees undertake review and approval of proposed research</a:t>
            </a:r>
          </a:p>
          <a:p>
            <a:r>
              <a:rPr lang="en-GB" altLang="en-US" dirty="0" smtClean="0"/>
              <a:t>Research:</a:t>
            </a:r>
          </a:p>
          <a:p>
            <a:pPr lvl="1"/>
            <a:r>
              <a:rPr lang="en-GB" altLang="en-US" i="1" dirty="0" smtClean="0"/>
              <a:t>An activity designed to investigate a conjecture, permit conclusions to be drawn, and thereby to develop or contribute to generalizable knowledge</a:t>
            </a:r>
            <a:r>
              <a:rPr lang="en-GB" altLang="en-US" i="1" baseline="30000" dirty="0" smtClean="0"/>
              <a:t>1</a:t>
            </a:r>
            <a:r>
              <a:rPr lang="en-GB" altLang="en-US" i="1" dirty="0" smtClean="0"/>
              <a:t>.</a:t>
            </a:r>
          </a:p>
          <a:p>
            <a:pPr lvl="1"/>
            <a:r>
              <a:rPr lang="en-GB" altLang="en-US" i="1" dirty="0" smtClean="0"/>
              <a:t>A study involves "research" if there is an intention to investigate an issue and to publish findings likely to be accessible to anyone interested.</a:t>
            </a:r>
          </a:p>
        </p:txBody>
      </p:sp>
      <p:sp>
        <p:nvSpPr>
          <p:cNvPr id="2" name="TextBox 1"/>
          <p:cNvSpPr txBox="1"/>
          <p:nvPr/>
        </p:nvSpPr>
        <p:spPr>
          <a:xfrm>
            <a:off x="107950" y="6165850"/>
            <a:ext cx="9001125" cy="430887"/>
          </a:xfrm>
          <a:prstGeom prst="rect">
            <a:avLst/>
          </a:prstGeom>
          <a:noFill/>
        </p:spPr>
        <p:txBody>
          <a:bodyPr>
            <a:spAutoFit/>
          </a:bodyPr>
          <a:lstStyle/>
          <a:p>
            <a:pPr eaLnBrk="1" hangingPunct="1">
              <a:defRPr/>
            </a:pPr>
            <a:r>
              <a:rPr lang="en-GB" sz="1100" baseline="30000" dirty="0">
                <a:latin typeface="+mn-lt"/>
              </a:rPr>
              <a:t>1 </a:t>
            </a:r>
            <a:r>
              <a:rPr lang="en-GB" sz="1100" i="1" dirty="0">
                <a:latin typeface="+mn-lt"/>
              </a:rPr>
              <a:t>The Belmont Report: Ethical Principles and Guidelines for the protection of human subjects of research</a:t>
            </a:r>
            <a:r>
              <a:rPr lang="en-GB" sz="1100" dirty="0">
                <a:latin typeface="+mn-lt"/>
              </a:rPr>
              <a:t>.  Developed by The National Commission for the Protection of Human Subjects of Biomedical and </a:t>
            </a:r>
            <a:r>
              <a:rPr lang="en-GB" sz="1100" dirty="0" err="1">
                <a:latin typeface="+mn-lt"/>
              </a:rPr>
              <a:t>Behavioral</a:t>
            </a:r>
            <a:r>
              <a:rPr lang="en-GB" sz="1100" dirty="0">
                <a:latin typeface="+mn-lt"/>
              </a:rPr>
              <a:t> Research, April 18, 1979.</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536" y="1696871"/>
            <a:ext cx="3770217" cy="2822317"/>
          </a:xfrm>
          <a:prstGeom prst="rect">
            <a:avLst/>
          </a:prstGeom>
          <a:ln>
            <a:noFill/>
          </a:ln>
          <a:effectLst>
            <a:outerShdw blurRad="292100" dist="139700" dir="2700000" algn="tl" rotWithShape="0">
              <a:srgbClr val="333333">
                <a:alpha val="65000"/>
              </a:srgbClr>
            </a:outerShdw>
          </a:effectLst>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17246" y="3898663"/>
            <a:ext cx="3109507" cy="2239755"/>
          </a:xfrm>
          <a:prstGeom prst="rect">
            <a:avLst/>
          </a:prstGeom>
          <a:ln>
            <a:noFill/>
          </a:ln>
          <a:effectLst>
            <a:outerShdw blurRad="292100" dist="139700" dir="2700000" algn="tl" rotWithShape="0">
              <a:srgbClr val="333333">
                <a:alpha val="65000"/>
              </a:srgbClr>
            </a:outerShdw>
          </a:effectLst>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36096" y="1832535"/>
            <a:ext cx="2900768" cy="1648055"/>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par>
                                <p:cTn id="17" presetID="47"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r>
              <a:rPr lang="en-GB" altLang="en-US" dirty="0" smtClean="0"/>
              <a:t>Experimental Research</a:t>
            </a:r>
            <a:endParaRPr lang="en-GB" altLang="en-US" dirty="0" smtClean="0"/>
          </a:p>
        </p:txBody>
      </p:sp>
      <p:sp>
        <p:nvSpPr>
          <p:cNvPr id="7171" name="Content Placeholder 2"/>
          <p:cNvSpPr>
            <a:spLocks noGrp="1"/>
          </p:cNvSpPr>
          <p:nvPr>
            <p:ph idx="1"/>
          </p:nvPr>
        </p:nvSpPr>
        <p:spPr/>
        <p:txBody>
          <a:bodyPr>
            <a:normAutofit/>
          </a:bodyPr>
          <a:lstStyle/>
          <a:p>
            <a:r>
              <a:rPr lang="en-GB" altLang="en-US" dirty="0" smtClean="0"/>
              <a:t>Laboratory experiments</a:t>
            </a:r>
            <a:endParaRPr lang="en-GB" altLang="en-US" dirty="0" smtClean="0"/>
          </a:p>
          <a:p>
            <a:r>
              <a:rPr lang="en-GB" altLang="en-US" dirty="0" smtClean="0"/>
              <a:t>Field experiments</a:t>
            </a:r>
            <a:endParaRPr lang="en-GB" altLang="en-US" dirty="0" smtClean="0"/>
          </a:p>
          <a:p>
            <a:r>
              <a:rPr lang="en-GB" altLang="en-US" dirty="0" smtClean="0"/>
              <a:t>Focus groups</a:t>
            </a:r>
            <a:endParaRPr lang="en-GB" altLang="en-US" dirty="0" smtClean="0"/>
          </a:p>
          <a:p>
            <a:r>
              <a:rPr lang="en-GB" altLang="en-US" dirty="0" smtClean="0"/>
              <a:t>Interviews</a:t>
            </a:r>
          </a:p>
          <a:p>
            <a:r>
              <a:rPr lang="en-GB" altLang="en-US" dirty="0" smtClean="0"/>
              <a:t>Surveys</a:t>
            </a:r>
          </a:p>
          <a:p>
            <a:pPr lvl="1"/>
            <a:r>
              <a:rPr lang="en-GB" altLang="en-US" i="1" dirty="0" smtClean="0"/>
              <a:t>Online</a:t>
            </a:r>
          </a:p>
          <a:p>
            <a:pPr lvl="1"/>
            <a:r>
              <a:rPr lang="en-GB" altLang="en-US" i="1" dirty="0" smtClean="0"/>
              <a:t>Paper-based</a:t>
            </a:r>
            <a:endParaRPr lang="en-GB" altLang="en-US" i="1" dirty="0" smtClean="0"/>
          </a:p>
        </p:txBody>
      </p:sp>
      <p:sp>
        <p:nvSpPr>
          <p:cNvPr id="7" name="TextBox 6"/>
          <p:cNvSpPr txBox="1"/>
          <p:nvPr/>
        </p:nvSpPr>
        <p:spPr>
          <a:xfrm>
            <a:off x="1835696" y="5482064"/>
            <a:ext cx="2376264" cy="923330"/>
          </a:xfrm>
          <a:prstGeom prst="rect">
            <a:avLst/>
          </a:prstGeom>
          <a:solidFill>
            <a:schemeClr val="bg1">
              <a:lumMod val="95000"/>
            </a:schemeClr>
          </a:solidFill>
        </p:spPr>
        <p:txBody>
          <a:bodyPr wrap="square" rtlCol="0">
            <a:spAutoFit/>
          </a:bodyPr>
          <a:lstStyle/>
          <a:p>
            <a:pPr marL="285750" indent="-285750">
              <a:buFont typeface="Wingdings" panose="05000000000000000000" pitchFamily="2" charset="2"/>
              <a:buChar char="Ø"/>
            </a:pPr>
            <a:r>
              <a:rPr lang="en-GB" dirty="0" smtClean="0">
                <a:solidFill>
                  <a:srgbClr val="C00000"/>
                </a:solidFill>
              </a:rPr>
              <a:t>Health &amp; Safety</a:t>
            </a:r>
          </a:p>
          <a:p>
            <a:pPr marL="285750" indent="-285750">
              <a:buFont typeface="Wingdings" panose="05000000000000000000" pitchFamily="2" charset="2"/>
              <a:buChar char="Ø"/>
            </a:pPr>
            <a:r>
              <a:rPr lang="en-GB" dirty="0" smtClean="0">
                <a:solidFill>
                  <a:srgbClr val="C00000"/>
                </a:solidFill>
              </a:rPr>
              <a:t>Data Protection</a:t>
            </a:r>
          </a:p>
          <a:p>
            <a:pPr marL="285750" indent="-285750">
              <a:buFont typeface="Wingdings" panose="05000000000000000000" pitchFamily="2" charset="2"/>
              <a:buChar char="Ø"/>
            </a:pPr>
            <a:r>
              <a:rPr lang="en-GB" dirty="0" smtClean="0">
                <a:solidFill>
                  <a:srgbClr val="C00000"/>
                </a:solidFill>
              </a:rPr>
              <a:t>Copyright</a:t>
            </a:r>
            <a:endParaRPr lang="en-GB" dirty="0">
              <a:solidFill>
                <a:srgbClr val="C00000"/>
              </a:solidFill>
            </a:endParaRPr>
          </a:p>
        </p:txBody>
      </p:sp>
      <p:sp>
        <p:nvSpPr>
          <p:cNvPr id="6" name="TextBox 5"/>
          <p:cNvSpPr txBox="1"/>
          <p:nvPr/>
        </p:nvSpPr>
        <p:spPr>
          <a:xfrm>
            <a:off x="3635896" y="2852936"/>
            <a:ext cx="4392488" cy="3785652"/>
          </a:xfrm>
          <a:prstGeom prst="rect">
            <a:avLst/>
          </a:prstGeom>
          <a:solidFill>
            <a:schemeClr val="bg1">
              <a:lumMod val="95000"/>
            </a:schemeClr>
          </a:solidFill>
          <a:ln>
            <a:solidFill>
              <a:schemeClr val="tx1">
                <a:lumMod val="65000"/>
                <a:lumOff val="35000"/>
              </a:schemeClr>
            </a:solidFill>
          </a:ln>
          <a:effectLst>
            <a:outerShdw blurRad="50800" dist="63500" dir="2700000" algn="tl" rotWithShape="0">
              <a:prstClr val="black">
                <a:alpha val="40000"/>
              </a:prstClr>
            </a:outerShdw>
          </a:effectLst>
        </p:spPr>
        <p:txBody>
          <a:bodyPr wrap="square" rtlCol="0">
            <a:spAutoFit/>
          </a:bodyPr>
          <a:lstStyle/>
          <a:p>
            <a:r>
              <a:rPr lang="en-GB" sz="2000" dirty="0" smtClean="0">
                <a:solidFill>
                  <a:schemeClr val="tx1">
                    <a:lumMod val="75000"/>
                    <a:lumOff val="25000"/>
                  </a:schemeClr>
                </a:solidFill>
                <a:effectLst>
                  <a:outerShdw blurRad="38100" dist="38100" dir="2700000" algn="tl">
                    <a:srgbClr val="000000">
                      <a:alpha val="43137"/>
                    </a:srgbClr>
                  </a:outerShdw>
                </a:effectLst>
                <a:latin typeface="Rockwell" panose="02060603020205020403" pitchFamily="18" charset="0"/>
              </a:rPr>
              <a:t>TREATMENT OF PARTICIPANTS</a:t>
            </a:r>
          </a:p>
          <a:p>
            <a:endParaRPr lang="en-GB" sz="2000" dirty="0" smtClean="0">
              <a:solidFill>
                <a:schemeClr val="tx1">
                  <a:lumMod val="75000"/>
                  <a:lumOff val="25000"/>
                </a:schemeClr>
              </a:solidFill>
              <a:effectLst>
                <a:outerShdw blurRad="38100" dist="38100" dir="2700000" algn="tl">
                  <a:srgbClr val="000000">
                    <a:alpha val="43137"/>
                  </a:srgbClr>
                </a:outerShdw>
              </a:effectLst>
              <a:latin typeface="Rockwell" panose="02060603020205020403" pitchFamily="18" charset="0"/>
            </a:endParaRPr>
          </a:p>
          <a:p>
            <a:r>
              <a:rPr lang="en-GB" sz="2000" dirty="0" smtClean="0">
                <a:solidFill>
                  <a:schemeClr val="tx1">
                    <a:lumMod val="75000"/>
                    <a:lumOff val="25000"/>
                  </a:schemeClr>
                </a:solidFill>
                <a:effectLst>
                  <a:outerShdw blurRad="38100" dist="38100" dir="2700000" algn="tl">
                    <a:srgbClr val="000000">
                      <a:alpha val="43137"/>
                    </a:srgbClr>
                  </a:outerShdw>
                </a:effectLst>
                <a:latin typeface="Rockwell" panose="02060603020205020403" pitchFamily="18" charset="0"/>
              </a:rPr>
              <a:t>PARTICIPANT PRIVACY</a:t>
            </a:r>
          </a:p>
          <a:p>
            <a:endParaRPr lang="en-GB" sz="2000" dirty="0" smtClean="0">
              <a:solidFill>
                <a:schemeClr val="tx1">
                  <a:lumMod val="75000"/>
                  <a:lumOff val="25000"/>
                </a:schemeClr>
              </a:solidFill>
              <a:effectLst>
                <a:outerShdw blurRad="38100" dist="38100" dir="2700000" algn="tl">
                  <a:srgbClr val="000000">
                    <a:alpha val="43137"/>
                  </a:srgbClr>
                </a:outerShdw>
              </a:effectLst>
              <a:latin typeface="Rockwell" panose="02060603020205020403" pitchFamily="18" charset="0"/>
            </a:endParaRPr>
          </a:p>
          <a:p>
            <a:r>
              <a:rPr lang="en-GB" sz="2000" dirty="0" smtClean="0">
                <a:solidFill>
                  <a:schemeClr val="tx1">
                    <a:lumMod val="75000"/>
                    <a:lumOff val="25000"/>
                  </a:schemeClr>
                </a:solidFill>
                <a:effectLst>
                  <a:outerShdw blurRad="38100" dist="38100" dir="2700000" algn="tl">
                    <a:srgbClr val="000000">
                      <a:alpha val="43137"/>
                    </a:srgbClr>
                  </a:outerShdw>
                </a:effectLst>
                <a:latin typeface="Rockwell" panose="02060603020205020403" pitchFamily="18" charset="0"/>
              </a:rPr>
              <a:t>PARTICIPANT DATA</a:t>
            </a:r>
          </a:p>
          <a:p>
            <a:endParaRPr lang="en-GB" sz="2000" dirty="0" smtClean="0">
              <a:solidFill>
                <a:schemeClr val="tx1">
                  <a:lumMod val="75000"/>
                  <a:lumOff val="25000"/>
                </a:schemeClr>
              </a:solidFill>
              <a:effectLst>
                <a:outerShdw blurRad="38100" dist="38100" dir="2700000" algn="tl">
                  <a:srgbClr val="000000">
                    <a:alpha val="43137"/>
                  </a:srgbClr>
                </a:outerShdw>
              </a:effectLst>
              <a:latin typeface="Rockwell" panose="02060603020205020403" pitchFamily="18" charset="0"/>
            </a:endParaRPr>
          </a:p>
          <a:p>
            <a:r>
              <a:rPr lang="en-GB" sz="2000" dirty="0" smtClean="0">
                <a:solidFill>
                  <a:schemeClr val="tx1">
                    <a:lumMod val="75000"/>
                    <a:lumOff val="25000"/>
                  </a:schemeClr>
                </a:solidFill>
                <a:effectLst>
                  <a:outerShdw blurRad="38100" dist="38100" dir="2700000" algn="tl">
                    <a:srgbClr val="000000">
                      <a:alpha val="43137"/>
                    </a:srgbClr>
                  </a:outerShdw>
                </a:effectLst>
                <a:latin typeface="Rockwell" panose="02060603020205020403" pitchFamily="18" charset="0"/>
              </a:rPr>
              <a:t>EXEMPTIONS FOR RESEARCH</a:t>
            </a:r>
          </a:p>
          <a:p>
            <a:endParaRPr lang="en-GB" sz="2000" dirty="0" smtClean="0">
              <a:solidFill>
                <a:schemeClr val="tx1">
                  <a:lumMod val="75000"/>
                  <a:lumOff val="25000"/>
                </a:schemeClr>
              </a:solidFill>
              <a:effectLst>
                <a:outerShdw blurRad="38100" dist="38100" dir="2700000" algn="tl">
                  <a:srgbClr val="000000">
                    <a:alpha val="43137"/>
                  </a:srgbClr>
                </a:outerShdw>
              </a:effectLst>
              <a:latin typeface="Rockwell" panose="02060603020205020403" pitchFamily="18" charset="0"/>
            </a:endParaRPr>
          </a:p>
          <a:p>
            <a:r>
              <a:rPr lang="en-GB" sz="2000" dirty="0" smtClean="0">
                <a:solidFill>
                  <a:schemeClr val="tx1">
                    <a:lumMod val="75000"/>
                    <a:lumOff val="25000"/>
                  </a:schemeClr>
                </a:solidFill>
                <a:effectLst>
                  <a:outerShdw blurRad="38100" dist="38100" dir="2700000" algn="tl">
                    <a:srgbClr val="000000">
                      <a:alpha val="43137"/>
                    </a:srgbClr>
                  </a:outerShdw>
                </a:effectLst>
                <a:latin typeface="Rockwell" panose="02060603020205020403" pitchFamily="18" charset="0"/>
              </a:rPr>
              <a:t>HOW? </a:t>
            </a:r>
            <a:r>
              <a:rPr lang="en-GB" sz="2000" i="1" dirty="0" smtClean="0">
                <a:solidFill>
                  <a:schemeClr val="tx1">
                    <a:lumMod val="75000"/>
                    <a:lumOff val="25000"/>
                  </a:schemeClr>
                </a:solidFill>
                <a:effectLst>
                  <a:outerShdw blurRad="38100" dist="38100" dir="2700000" algn="tl">
                    <a:srgbClr val="000000">
                      <a:alpha val="43137"/>
                    </a:srgbClr>
                  </a:outerShdw>
                </a:effectLst>
                <a:latin typeface="Rockwell" panose="02060603020205020403" pitchFamily="18" charset="0"/>
              </a:rPr>
              <a:t>The ERGO process</a:t>
            </a:r>
            <a:endParaRPr lang="en-GB" sz="2000" dirty="0" smtClean="0">
              <a:solidFill>
                <a:schemeClr val="tx1">
                  <a:lumMod val="75000"/>
                  <a:lumOff val="25000"/>
                </a:schemeClr>
              </a:solidFill>
              <a:effectLst>
                <a:outerShdw blurRad="38100" dist="38100" dir="2700000" algn="tl">
                  <a:srgbClr val="000000">
                    <a:alpha val="43137"/>
                  </a:srgbClr>
                </a:outerShdw>
              </a:effectLst>
              <a:latin typeface="Rockwell" panose="02060603020205020403" pitchFamily="18" charset="0"/>
            </a:endParaRPr>
          </a:p>
          <a:p>
            <a:endParaRPr lang="en-GB" sz="2000" dirty="0" smtClean="0">
              <a:solidFill>
                <a:schemeClr val="tx1">
                  <a:lumMod val="75000"/>
                  <a:lumOff val="25000"/>
                </a:schemeClr>
              </a:solidFill>
              <a:effectLst>
                <a:outerShdw blurRad="38100" dist="38100" dir="2700000" algn="tl">
                  <a:srgbClr val="000000">
                    <a:alpha val="43137"/>
                  </a:srgbClr>
                </a:outerShdw>
              </a:effectLst>
              <a:latin typeface="Rockwell" panose="02060603020205020403" pitchFamily="18" charset="0"/>
            </a:endParaRPr>
          </a:p>
          <a:p>
            <a:r>
              <a:rPr lang="en-GB" sz="2000" dirty="0" smtClean="0">
                <a:solidFill>
                  <a:schemeClr val="tx1">
                    <a:lumMod val="75000"/>
                    <a:lumOff val="25000"/>
                  </a:schemeClr>
                </a:solidFill>
                <a:effectLst>
                  <a:outerShdw blurRad="38100" dist="38100" dir="2700000" algn="tl">
                    <a:srgbClr val="000000">
                      <a:alpha val="43137"/>
                    </a:srgbClr>
                  </a:outerShdw>
                </a:effectLst>
                <a:latin typeface="Rockwell" panose="02060603020205020403" pitchFamily="18" charset="0"/>
              </a:rPr>
              <a:t>WHAT? </a:t>
            </a:r>
            <a:r>
              <a:rPr lang="en-GB" sz="2000" i="1" dirty="0" smtClean="0">
                <a:solidFill>
                  <a:schemeClr val="tx1">
                    <a:lumMod val="75000"/>
                    <a:lumOff val="25000"/>
                  </a:schemeClr>
                </a:solidFill>
                <a:effectLst>
                  <a:outerShdw blurRad="38100" dist="38100" dir="2700000" algn="tl">
                    <a:srgbClr val="000000">
                      <a:alpha val="43137"/>
                    </a:srgbClr>
                  </a:outerShdw>
                </a:effectLst>
                <a:latin typeface="Rockwell" panose="02060603020205020403" pitchFamily="18" charset="0"/>
              </a:rPr>
              <a:t>What type of study?</a:t>
            </a:r>
            <a:endParaRPr lang="en-GB" sz="2000" dirty="0">
              <a:solidFill>
                <a:schemeClr val="tx1">
                  <a:lumMod val="75000"/>
                  <a:lumOff val="25000"/>
                </a:schemeClr>
              </a:solidFill>
              <a:effectLst>
                <a:outerShdw blurRad="38100" dist="38100" dir="2700000" algn="tl">
                  <a:srgbClr val="000000">
                    <a:alpha val="43137"/>
                  </a:srgbClr>
                </a:outerShdw>
              </a:effectLst>
            </a:endParaRPr>
          </a:p>
          <a:p>
            <a:endParaRPr lang="en-GB" sz="2000" dirty="0">
              <a:solidFill>
                <a:schemeClr val="tx1">
                  <a:lumMod val="75000"/>
                  <a:lumOff val="25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14957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righ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3000" fill="hold"/>
                                        <p:tgtEl>
                                          <p:spTgt spid="7"/>
                                        </p:tgtEl>
                                        <p:attrNameLst>
                                          <p:attrName>ppt_x</p:attrName>
                                        </p:attrNameLst>
                                      </p:cBhvr>
                                      <p:tavLst>
                                        <p:tav tm="0">
                                          <p:val>
                                            <p:strVal val="0-#ppt_w/2"/>
                                          </p:val>
                                        </p:tav>
                                        <p:tav tm="100000">
                                          <p:val>
                                            <p:strVal val="#ppt_x"/>
                                          </p:val>
                                        </p:tav>
                                      </p:tavLst>
                                    </p:anim>
                                    <p:anim calcmode="lin" valueType="num">
                                      <p:cBhvr additive="base">
                                        <p:cTn id="13" dur="3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r>
              <a:rPr lang="en-GB" altLang="en-US" smtClean="0"/>
              <a:t>Why seek ethics approval?</a:t>
            </a:r>
          </a:p>
        </p:txBody>
      </p:sp>
      <p:sp>
        <p:nvSpPr>
          <p:cNvPr id="3" name="Content Placeholder 2"/>
          <p:cNvSpPr>
            <a:spLocks noGrp="1"/>
          </p:cNvSpPr>
          <p:nvPr>
            <p:ph idx="1"/>
          </p:nvPr>
        </p:nvSpPr>
        <p:spPr>
          <a:xfrm>
            <a:off x="566738" y="1628800"/>
            <a:ext cx="8001000" cy="3600450"/>
          </a:xfrm>
        </p:spPr>
        <p:txBody>
          <a:bodyPr/>
          <a:lstStyle/>
          <a:p>
            <a:pPr>
              <a:defRPr/>
            </a:pPr>
            <a:r>
              <a:rPr lang="en-GB" dirty="0" smtClean="0"/>
              <a:t>Key reasons to seek ethics approval</a:t>
            </a:r>
            <a:r>
              <a:rPr lang="en-GB" dirty="0" smtClean="0"/>
              <a:t>:</a:t>
            </a:r>
            <a:br>
              <a:rPr lang="en-GB" dirty="0" smtClean="0"/>
            </a:br>
            <a:endParaRPr lang="en-GB" dirty="0" smtClean="0"/>
          </a:p>
          <a:p>
            <a:pPr lvl="1">
              <a:defRPr/>
            </a:pPr>
            <a:r>
              <a:rPr lang="en-GB" dirty="0" smtClean="0">
                <a:ea typeface="+mn-ea"/>
                <a:cs typeface="+mn-cs"/>
              </a:rPr>
              <a:t>Policy at the University of Southampton</a:t>
            </a:r>
          </a:p>
          <a:p>
            <a:pPr lvl="1">
              <a:defRPr/>
            </a:pPr>
            <a:r>
              <a:rPr lang="en-GB" dirty="0" smtClean="0">
                <a:ea typeface="+mn-ea"/>
                <a:cs typeface="+mn-cs"/>
              </a:rPr>
              <a:t>Legal requirements of the Data Protection Act</a:t>
            </a:r>
          </a:p>
          <a:p>
            <a:pPr lvl="1">
              <a:defRPr/>
            </a:pPr>
            <a:r>
              <a:rPr lang="en-GB" dirty="0" smtClean="0">
                <a:ea typeface="+mn-ea"/>
                <a:cs typeface="+mn-cs"/>
              </a:rPr>
              <a:t>Intrinsic concern for the human ‘Good’</a:t>
            </a:r>
          </a:p>
          <a:p>
            <a:pPr lvl="1">
              <a:defRPr/>
            </a:pPr>
            <a:r>
              <a:rPr lang="en-GB" dirty="0" smtClean="0">
                <a:ea typeface="+mn-ea"/>
                <a:cs typeface="+mn-cs"/>
              </a:rPr>
              <a:t>Public relations and the ‘Kite Mark’</a:t>
            </a:r>
          </a:p>
          <a:p>
            <a:pPr lvl="1">
              <a:defRPr/>
            </a:pPr>
            <a:r>
              <a:rPr lang="en-GB" dirty="0" smtClean="0">
                <a:ea typeface="+mn-ea"/>
                <a:cs typeface="+mn-cs"/>
              </a:rPr>
              <a:t>Insurance cover</a:t>
            </a:r>
          </a:p>
          <a:p>
            <a:pPr lvl="1">
              <a:defRPr/>
            </a:pPr>
            <a:r>
              <a:rPr lang="en-GB" dirty="0" smtClean="0">
                <a:ea typeface="+mn-ea"/>
                <a:cs typeface="+mn-cs"/>
              </a:rPr>
              <a:t>Professionalism and appropriate behaviour</a:t>
            </a:r>
          </a:p>
          <a:p>
            <a:pPr lvl="1">
              <a:defRPr/>
            </a:pPr>
            <a:r>
              <a:rPr lang="en-GB" dirty="0" smtClean="0">
                <a:ea typeface="+mn-ea"/>
                <a:cs typeface="+mn-cs"/>
              </a:rPr>
              <a:t>Funders and their requirements</a:t>
            </a:r>
          </a:p>
          <a:p>
            <a:pPr lvl="1">
              <a:defRPr/>
            </a:pPr>
            <a:r>
              <a:rPr lang="en-GB" dirty="0" smtClean="0">
                <a:ea typeface="+mn-ea"/>
                <a:cs typeface="+mn-cs"/>
              </a:rPr>
              <a:t>Journal &amp; other editorial policies</a:t>
            </a:r>
          </a:p>
        </p:txBody>
      </p:sp>
      <p:sp>
        <p:nvSpPr>
          <p:cNvPr id="5" name="Content Placeholder 2"/>
          <p:cNvSpPr txBox="1">
            <a:spLocks/>
          </p:cNvSpPr>
          <p:nvPr/>
        </p:nvSpPr>
        <p:spPr bwMode="auto">
          <a:xfrm>
            <a:off x="566738" y="5013325"/>
            <a:ext cx="8001000" cy="165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69900" indent="-469900" algn="l" rtl="0" eaLnBrk="0" fontAlgn="base" hangingPunct="0">
              <a:spcBef>
                <a:spcPct val="20000"/>
              </a:spcBef>
              <a:spcAft>
                <a:spcPct val="0"/>
              </a:spcAft>
              <a:buClr>
                <a:schemeClr val="accent2"/>
              </a:buClr>
              <a:buFont typeface="Wingdings" pitchFamily="2" charset="2"/>
              <a:buChar char="o"/>
              <a:defRPr sz="2400">
                <a:solidFill>
                  <a:schemeClr val="tx1"/>
                </a:solidFill>
                <a:latin typeface="+mn-lt"/>
                <a:ea typeface="+mn-ea"/>
                <a:cs typeface="+mn-cs"/>
              </a:defRPr>
            </a:lvl1pPr>
            <a:lvl2pPr marL="908050" indent="-436563" algn="l" rtl="0" eaLnBrk="0" fontAlgn="base" hangingPunct="0">
              <a:spcBef>
                <a:spcPct val="20000"/>
              </a:spcBef>
              <a:spcAft>
                <a:spcPct val="0"/>
              </a:spcAft>
              <a:buClr>
                <a:schemeClr val="accent2"/>
              </a:buClr>
              <a:buFont typeface="Wingdings" pitchFamily="2" charset="2"/>
              <a:buChar char="n"/>
              <a:defRPr>
                <a:solidFill>
                  <a:schemeClr val="tx1"/>
                </a:solidFill>
                <a:latin typeface="+mn-lt"/>
              </a:defRPr>
            </a:lvl2pPr>
            <a:lvl3pPr marL="1304925" indent="-395288" algn="l" rtl="0" eaLnBrk="0" fontAlgn="base" hangingPunct="0">
              <a:spcBef>
                <a:spcPct val="20000"/>
              </a:spcBef>
              <a:spcAft>
                <a:spcPct val="0"/>
              </a:spcAft>
              <a:buClr>
                <a:schemeClr val="accent2"/>
              </a:buClr>
              <a:buFont typeface="Wingdings" pitchFamily="2" charset="2"/>
              <a:buChar char="o"/>
              <a:defRPr sz="2300">
                <a:solidFill>
                  <a:schemeClr val="tx1"/>
                </a:solidFill>
                <a:latin typeface="+mn-lt"/>
              </a:defRPr>
            </a:lvl3pPr>
            <a:lvl4pPr marL="1693863" indent="-387350" algn="l" rtl="0" eaLnBrk="0" fontAlgn="base" hangingPunct="0">
              <a:spcBef>
                <a:spcPct val="20000"/>
              </a:spcBef>
              <a:spcAft>
                <a:spcPct val="0"/>
              </a:spcAft>
              <a:buClr>
                <a:schemeClr val="accent2"/>
              </a:buClr>
              <a:buFont typeface="Wingdings" pitchFamily="2" charset="2"/>
              <a:buChar char="n"/>
              <a:defRPr sz="2000">
                <a:solidFill>
                  <a:schemeClr val="tx1"/>
                </a:solidFill>
                <a:latin typeface="+mn-lt"/>
              </a:defRPr>
            </a:lvl4pPr>
            <a:lvl5pPr marL="2093913" indent="-398463" algn="l" rtl="0" eaLnBrk="0" fontAlgn="base" hangingPunct="0">
              <a:spcBef>
                <a:spcPct val="25000"/>
              </a:spcBef>
              <a:spcAft>
                <a:spcPct val="0"/>
              </a:spcAft>
              <a:buClr>
                <a:schemeClr val="accent2"/>
              </a:buClr>
              <a:buFont typeface="Wingdings" pitchFamily="2" charset="2"/>
              <a:buChar char="§"/>
              <a:defRPr sz="2000">
                <a:solidFill>
                  <a:schemeClr val="tx1"/>
                </a:solidFill>
                <a:latin typeface="+mn-lt"/>
              </a:defRPr>
            </a:lvl5pPr>
            <a:lvl6pPr marL="2551113" indent="-398463" algn="l" rtl="0" eaLnBrk="1" fontAlgn="base" hangingPunct="1">
              <a:spcBef>
                <a:spcPct val="25000"/>
              </a:spcBef>
              <a:spcAft>
                <a:spcPct val="0"/>
              </a:spcAft>
              <a:buClr>
                <a:schemeClr val="accent2"/>
              </a:buClr>
              <a:buFont typeface="Wingdings" pitchFamily="2" charset="2"/>
              <a:buChar char="§"/>
              <a:defRPr sz="2000">
                <a:solidFill>
                  <a:schemeClr val="tx1"/>
                </a:solidFill>
                <a:latin typeface="+mn-lt"/>
              </a:defRPr>
            </a:lvl6pPr>
            <a:lvl7pPr marL="3008313" indent="-398463" algn="l" rtl="0" eaLnBrk="1" fontAlgn="base" hangingPunct="1">
              <a:spcBef>
                <a:spcPct val="25000"/>
              </a:spcBef>
              <a:spcAft>
                <a:spcPct val="0"/>
              </a:spcAft>
              <a:buClr>
                <a:schemeClr val="accent2"/>
              </a:buClr>
              <a:buFont typeface="Wingdings" pitchFamily="2" charset="2"/>
              <a:buChar char="§"/>
              <a:defRPr sz="2000">
                <a:solidFill>
                  <a:schemeClr val="tx1"/>
                </a:solidFill>
                <a:latin typeface="+mn-lt"/>
              </a:defRPr>
            </a:lvl7pPr>
            <a:lvl8pPr marL="3465513" indent="-398463" algn="l" rtl="0" eaLnBrk="1" fontAlgn="base" hangingPunct="1">
              <a:spcBef>
                <a:spcPct val="25000"/>
              </a:spcBef>
              <a:spcAft>
                <a:spcPct val="0"/>
              </a:spcAft>
              <a:buClr>
                <a:schemeClr val="accent2"/>
              </a:buClr>
              <a:buFont typeface="Wingdings" pitchFamily="2" charset="2"/>
              <a:buChar char="§"/>
              <a:defRPr sz="2000">
                <a:solidFill>
                  <a:schemeClr val="tx1"/>
                </a:solidFill>
                <a:latin typeface="+mn-lt"/>
              </a:defRPr>
            </a:lvl8pPr>
            <a:lvl9pPr marL="3922713" indent="-398463" algn="l" rtl="0" eaLnBrk="1" fontAlgn="base" hangingPunct="1">
              <a:spcBef>
                <a:spcPct val="25000"/>
              </a:spcBef>
              <a:spcAft>
                <a:spcPct val="0"/>
              </a:spcAft>
              <a:buClr>
                <a:schemeClr val="accent2"/>
              </a:buClr>
              <a:buFont typeface="Wingdings" pitchFamily="2" charset="2"/>
              <a:buChar char="§"/>
              <a:defRPr sz="2000">
                <a:solidFill>
                  <a:schemeClr val="tx1"/>
                </a:solidFill>
                <a:latin typeface="+mn-lt"/>
              </a:defRPr>
            </a:lvl9pPr>
          </a:lstStyle>
          <a:p>
            <a:pPr>
              <a:defRPr/>
            </a:pPr>
            <a:r>
              <a:rPr lang="en-GB" kern="0" dirty="0" smtClean="0"/>
              <a:t>Oh, and there is one more…</a:t>
            </a:r>
          </a:p>
          <a:p>
            <a:pPr lvl="1">
              <a:defRPr/>
            </a:pPr>
            <a:r>
              <a:rPr lang="en-GB" kern="0" dirty="0" smtClean="0"/>
              <a:t>Failure to obtain ethics approval or to follow approval conditions may constitute:</a:t>
            </a:r>
          </a:p>
          <a:p>
            <a:pPr lvl="2">
              <a:defRPr/>
            </a:pPr>
            <a:r>
              <a:rPr lang="en-GB" sz="1800" kern="0" dirty="0" smtClean="0"/>
              <a:t>“Major breach of Academic Integrity” (student) or </a:t>
            </a:r>
          </a:p>
          <a:p>
            <a:pPr lvl="2">
              <a:defRPr/>
            </a:pPr>
            <a:r>
              <a:rPr lang="en-GB" sz="1800" kern="0" dirty="0" smtClean="0"/>
              <a:t>“Misconduct” (staff)</a:t>
            </a:r>
            <a:endParaRPr lang="en-GB" sz="1800" kern="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5576" y="2564904"/>
            <a:ext cx="4259954" cy="2835172"/>
          </a:xfrm>
          <a:prstGeom prst="rect">
            <a:avLst/>
          </a:prstGeom>
          <a:ln>
            <a:noFill/>
          </a:ln>
          <a:effectLst>
            <a:outerShdw blurRad="292100" dist="139700" dir="2700000" algn="tl" rotWithShape="0">
              <a:srgbClr val="333333">
                <a:alpha val="65000"/>
              </a:srgbClr>
            </a:outerShdw>
          </a:effectLst>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84589" y="435953"/>
            <a:ext cx="3506011" cy="3654152"/>
          </a:xfrm>
          <a:prstGeom prst="rect">
            <a:avLst/>
          </a:prstGeom>
          <a:ln>
            <a:noFill/>
          </a:ln>
          <a:effectLst>
            <a:outerShdw blurRad="292100" dist="139700" dir="2700000" algn="tl" rotWithShape="0">
              <a:srgbClr val="333333">
                <a:alpha val="65000"/>
              </a:srgbClr>
            </a:outerShdw>
          </a:effectLst>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13476" y="4725144"/>
            <a:ext cx="2613118" cy="2009612"/>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pPr eaLnBrk="1" hangingPunct="1"/>
            <a:r>
              <a:rPr lang="en-GB" altLang="en-US" smtClean="0"/>
              <a:t>Treatment of participants</a:t>
            </a:r>
          </a:p>
        </p:txBody>
      </p:sp>
      <p:sp>
        <p:nvSpPr>
          <p:cNvPr id="11267" name="Content Placeholder 2"/>
          <p:cNvSpPr>
            <a:spLocks noGrp="1"/>
          </p:cNvSpPr>
          <p:nvPr>
            <p:ph idx="1"/>
          </p:nvPr>
        </p:nvSpPr>
        <p:spPr/>
        <p:txBody>
          <a:bodyPr>
            <a:normAutofit lnSpcReduction="10000"/>
          </a:bodyPr>
          <a:lstStyle/>
          <a:p>
            <a:pPr eaLnBrk="1" hangingPunct="1"/>
            <a:r>
              <a:rPr lang="en-GB" altLang="en-US" dirty="0" smtClean="0"/>
              <a:t>Concern for the human good mainly involves the treatment of participants  </a:t>
            </a:r>
          </a:p>
          <a:p>
            <a:pPr eaLnBrk="1" hangingPunct="1"/>
            <a:r>
              <a:rPr lang="en-GB" altLang="en-US" dirty="0" smtClean="0"/>
              <a:t>The Ethics Committee review considers these major aspects</a:t>
            </a:r>
            <a:r>
              <a:rPr lang="en-GB" altLang="en-US" dirty="0" smtClean="0"/>
              <a:t>:</a:t>
            </a:r>
            <a:br>
              <a:rPr lang="en-GB" altLang="en-US" dirty="0" smtClean="0"/>
            </a:br>
            <a:endParaRPr lang="en-GB" altLang="en-US" dirty="0" smtClean="0"/>
          </a:p>
          <a:p>
            <a:pPr lvl="1" eaLnBrk="1" hangingPunct="1"/>
            <a:r>
              <a:rPr lang="en-GB" altLang="en-US" dirty="0" smtClean="0"/>
              <a:t>Full disclosure of all relevant information</a:t>
            </a:r>
          </a:p>
          <a:p>
            <a:pPr lvl="1" eaLnBrk="1" hangingPunct="1"/>
            <a:r>
              <a:rPr lang="en-GB" altLang="en-US" dirty="0" smtClean="0"/>
              <a:t>Fully informed consent</a:t>
            </a:r>
          </a:p>
          <a:p>
            <a:pPr lvl="1" eaLnBrk="1" hangingPunct="1"/>
            <a:r>
              <a:rPr lang="en-GB" altLang="en-US" dirty="0" smtClean="0"/>
              <a:t>Protection of privacy</a:t>
            </a:r>
          </a:p>
          <a:p>
            <a:pPr lvl="1" eaLnBrk="1" hangingPunct="1"/>
            <a:r>
              <a:rPr lang="en-GB" altLang="en-US" dirty="0" smtClean="0"/>
              <a:t>Appropriate inducement, if any, to participate</a:t>
            </a:r>
          </a:p>
          <a:p>
            <a:pPr lvl="1" eaLnBrk="1" hangingPunct="1"/>
            <a:r>
              <a:rPr lang="en-GB" altLang="en-US" dirty="0" smtClean="0"/>
              <a:t>Negligible risk of harm</a:t>
            </a:r>
          </a:p>
          <a:p>
            <a:pPr lvl="1" eaLnBrk="1" hangingPunct="1"/>
            <a:r>
              <a:rPr lang="en-GB" altLang="en-US" dirty="0" smtClean="0"/>
              <a:t>Minimally intrusive</a:t>
            </a:r>
          </a:p>
          <a:p>
            <a:pPr lvl="1" eaLnBrk="1" hangingPunct="1"/>
            <a:r>
              <a:rPr lang="en-GB" altLang="en-US" dirty="0" smtClean="0"/>
              <a:t>Not deceptive</a:t>
            </a:r>
          </a:p>
          <a:p>
            <a:pPr lvl="1" eaLnBrk="1" hangingPunct="1"/>
            <a:r>
              <a:rPr lang="en-GB" altLang="en-US" dirty="0" smtClean="0"/>
              <a:t>No coercion / inability to withdraw at any time for any reason</a:t>
            </a:r>
          </a:p>
          <a:p>
            <a:pPr lvl="1" eaLnBrk="1" hangingPunct="1"/>
            <a:r>
              <a:rPr lang="en-GB" altLang="en-US" dirty="0" smtClean="0"/>
              <a:t>Not invasive</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8024" y="1844824"/>
            <a:ext cx="3477392" cy="374083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685800" y="260648"/>
            <a:ext cx="7772400" cy="1609344"/>
          </a:xfrm>
        </p:spPr>
        <p:txBody>
          <a:bodyPr/>
          <a:lstStyle/>
          <a:p>
            <a:pPr eaLnBrk="1" hangingPunct="1"/>
            <a:r>
              <a:rPr lang="en-GB" altLang="en-US" dirty="0" smtClean="0"/>
              <a:t>Participant privacy</a:t>
            </a:r>
          </a:p>
        </p:txBody>
      </p:sp>
      <p:sp>
        <p:nvSpPr>
          <p:cNvPr id="13315" name="Content Placeholder 2"/>
          <p:cNvSpPr>
            <a:spLocks noGrp="1"/>
          </p:cNvSpPr>
          <p:nvPr>
            <p:ph idx="1"/>
          </p:nvPr>
        </p:nvSpPr>
        <p:spPr>
          <a:xfrm>
            <a:off x="571500" y="1556792"/>
            <a:ext cx="8001000" cy="5072062"/>
          </a:xfrm>
        </p:spPr>
        <p:txBody>
          <a:bodyPr/>
          <a:lstStyle/>
          <a:p>
            <a:pPr eaLnBrk="1" hangingPunct="1"/>
            <a:r>
              <a:rPr lang="en-GB" altLang="en-US" dirty="0" smtClean="0"/>
              <a:t>Data Protection Act (DPA) 1998</a:t>
            </a:r>
          </a:p>
          <a:p>
            <a:pPr eaLnBrk="1" hangingPunct="1"/>
            <a:r>
              <a:rPr lang="en-GB" altLang="en-US" dirty="0" smtClean="0"/>
              <a:t>Can any individual be identified from the data?</a:t>
            </a:r>
          </a:p>
          <a:p>
            <a:pPr lvl="1" eaLnBrk="1" hangingPunct="1"/>
            <a:r>
              <a:rPr lang="en-GB" altLang="en-US" dirty="0" smtClean="0"/>
              <a:t>If not, privacy is not an issue</a:t>
            </a:r>
          </a:p>
          <a:p>
            <a:pPr eaLnBrk="1" hangingPunct="1"/>
            <a:r>
              <a:rPr lang="en-GB" altLang="en-US" dirty="0" smtClean="0"/>
              <a:t>If so, steps must be taken to protect the data:</a:t>
            </a:r>
          </a:p>
          <a:p>
            <a:pPr lvl="1" eaLnBrk="1" hangingPunct="1"/>
            <a:r>
              <a:rPr lang="en-GB" altLang="en-US" dirty="0" smtClean="0"/>
              <a:t>Export from the EU is controlled</a:t>
            </a:r>
          </a:p>
          <a:p>
            <a:pPr lvl="1" eaLnBrk="1" hangingPunct="1"/>
            <a:r>
              <a:rPr lang="en-GB" altLang="en-US" dirty="0" smtClean="0"/>
              <a:t>Held securely</a:t>
            </a:r>
            <a:br>
              <a:rPr lang="en-GB" altLang="en-US" dirty="0" smtClean="0"/>
            </a:br>
            <a:r>
              <a:rPr lang="en-GB" altLang="en-US" dirty="0" smtClean="0"/>
              <a:t>(This usually involves some form of </a:t>
            </a:r>
            <a:r>
              <a:rPr lang="en-GB" altLang="en-US" dirty="0" err="1" smtClean="0"/>
              <a:t>anonymisation</a:t>
            </a:r>
            <a:r>
              <a:rPr lang="en-GB" altLang="en-US" dirty="0" smtClean="0"/>
              <a:t> where the bulk of the data is held separately from securely held names, addresses, and/or e-mails)</a:t>
            </a:r>
          </a:p>
          <a:p>
            <a:pPr eaLnBrk="1" hangingPunct="1"/>
            <a:r>
              <a:rPr lang="en-GB" altLang="en-US" dirty="0" smtClean="0"/>
              <a:t>Normally, the DPA also requires:</a:t>
            </a:r>
          </a:p>
          <a:p>
            <a:pPr lvl="1" eaLnBrk="1" hangingPunct="1"/>
            <a:r>
              <a:rPr lang="en-GB" altLang="en-US" dirty="0" smtClean="0"/>
              <a:t>Data retained for a limited period, then destroyed</a:t>
            </a:r>
          </a:p>
          <a:p>
            <a:pPr lvl="1" eaLnBrk="1" hangingPunct="1"/>
            <a:r>
              <a:rPr lang="en-GB" altLang="en-US" dirty="0" smtClean="0"/>
              <a:t>Right of access to their data to be given to participants</a:t>
            </a:r>
          </a:p>
          <a:p>
            <a:pPr lvl="1" eaLnBrk="1" hangingPunct="1"/>
            <a:r>
              <a:rPr lang="en-GB" altLang="en-US" dirty="0" smtClean="0"/>
              <a:t>Data not used or divulged apart from the agreed purpose of the study</a:t>
            </a:r>
          </a:p>
          <a:p>
            <a:pPr eaLnBrk="1" hangingPunct="1"/>
            <a:r>
              <a:rPr lang="en-GB" altLang="en-US" dirty="0" smtClean="0"/>
              <a:t>Researchers have qualified exemption from these latter three requirements</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1774" y="2217156"/>
            <a:ext cx="3362234" cy="1897960"/>
          </a:xfrm>
          <a:prstGeom prst="rect">
            <a:avLst/>
          </a:prstGeom>
          <a:ln>
            <a:noFill/>
          </a:ln>
          <a:effectLst>
            <a:outerShdw blurRad="292100" dist="139700" dir="2700000" algn="tl" rotWithShape="0">
              <a:srgbClr val="333333">
                <a:alpha val="65000"/>
              </a:srgbClr>
            </a:outerShdw>
          </a:effectLst>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08718" y="3501008"/>
            <a:ext cx="2445838" cy="1894326"/>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righ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685800" y="188640"/>
            <a:ext cx="7772400" cy="1609344"/>
          </a:xfrm>
        </p:spPr>
        <p:txBody>
          <a:bodyPr/>
          <a:lstStyle/>
          <a:p>
            <a:pPr eaLnBrk="1" hangingPunct="1"/>
            <a:r>
              <a:rPr lang="en-GB" altLang="en-US" dirty="0" smtClean="0"/>
              <a:t>Participant data</a:t>
            </a:r>
          </a:p>
        </p:txBody>
      </p:sp>
      <p:sp>
        <p:nvSpPr>
          <p:cNvPr id="8195" name="Content Placeholder 2"/>
          <p:cNvSpPr>
            <a:spLocks noGrp="1"/>
          </p:cNvSpPr>
          <p:nvPr>
            <p:ph idx="1"/>
          </p:nvPr>
        </p:nvSpPr>
        <p:spPr>
          <a:xfrm>
            <a:off x="571500" y="1484784"/>
            <a:ext cx="8001000" cy="4267200"/>
          </a:xfrm>
        </p:spPr>
        <p:txBody>
          <a:bodyPr>
            <a:normAutofit fontScale="92500" lnSpcReduction="10000"/>
          </a:bodyPr>
          <a:lstStyle/>
          <a:p>
            <a:pPr eaLnBrk="1" hangingPunct="1">
              <a:defRPr/>
            </a:pPr>
            <a:r>
              <a:rPr lang="en-GB" altLang="en-US" b="1" dirty="0" smtClean="0"/>
              <a:t>‘Sensitive’ </a:t>
            </a:r>
            <a:r>
              <a:rPr lang="en-GB" altLang="en-US" b="1" dirty="0" smtClean="0"/>
              <a:t>personal data </a:t>
            </a:r>
            <a:r>
              <a:rPr lang="en-GB" altLang="en-US" dirty="0" smtClean="0"/>
              <a:t>of identifiable individuals usually only </a:t>
            </a:r>
            <a:r>
              <a:rPr lang="en-GB" altLang="en-US" dirty="0" err="1" smtClean="0"/>
              <a:t>processable</a:t>
            </a:r>
            <a:r>
              <a:rPr lang="en-GB" altLang="en-US" dirty="0" smtClean="0"/>
              <a:t> by authorised government agencies (police, health and social services, </a:t>
            </a:r>
            <a:r>
              <a:rPr lang="en-GB" altLang="en-US" dirty="0" err="1" smtClean="0"/>
              <a:t>etc</a:t>
            </a:r>
            <a:r>
              <a:rPr lang="en-GB" altLang="en-US" dirty="0" smtClean="0"/>
              <a:t>):</a:t>
            </a:r>
          </a:p>
          <a:p>
            <a:pPr lvl="1" eaLnBrk="1" hangingPunct="1">
              <a:defRPr/>
            </a:pPr>
            <a:r>
              <a:rPr lang="en-GB" altLang="en-US" dirty="0" smtClean="0"/>
              <a:t>racial or ethnic origin</a:t>
            </a:r>
          </a:p>
          <a:p>
            <a:pPr lvl="1" eaLnBrk="1" hangingPunct="1">
              <a:defRPr/>
            </a:pPr>
            <a:r>
              <a:rPr lang="en-GB" altLang="en-US" dirty="0" smtClean="0"/>
              <a:t>political opinions</a:t>
            </a:r>
          </a:p>
          <a:p>
            <a:pPr lvl="1" eaLnBrk="1" hangingPunct="1">
              <a:defRPr/>
            </a:pPr>
            <a:r>
              <a:rPr lang="en-GB" altLang="en-US" dirty="0" smtClean="0"/>
              <a:t>religious beliefs</a:t>
            </a:r>
          </a:p>
          <a:p>
            <a:pPr lvl="1" eaLnBrk="1" hangingPunct="1">
              <a:defRPr/>
            </a:pPr>
            <a:r>
              <a:rPr lang="en-GB" altLang="en-US" dirty="0" smtClean="0"/>
              <a:t>trade union membership</a:t>
            </a:r>
          </a:p>
          <a:p>
            <a:pPr lvl="1" eaLnBrk="1" hangingPunct="1">
              <a:defRPr/>
            </a:pPr>
            <a:r>
              <a:rPr lang="en-GB" altLang="en-US" dirty="0" smtClean="0"/>
              <a:t>physical or mental health</a:t>
            </a:r>
          </a:p>
          <a:p>
            <a:pPr lvl="1" eaLnBrk="1" hangingPunct="1">
              <a:defRPr/>
            </a:pPr>
            <a:r>
              <a:rPr lang="en-GB" altLang="en-US" dirty="0" smtClean="0"/>
              <a:t>sexual life</a:t>
            </a:r>
          </a:p>
          <a:p>
            <a:pPr lvl="1" eaLnBrk="1" hangingPunct="1">
              <a:defRPr/>
            </a:pPr>
            <a:r>
              <a:rPr lang="en-GB" altLang="en-US" dirty="0" smtClean="0"/>
              <a:t>commission of offences or alleged offences</a:t>
            </a:r>
          </a:p>
          <a:p>
            <a:pPr eaLnBrk="1" hangingPunct="1">
              <a:defRPr/>
            </a:pPr>
            <a:r>
              <a:rPr lang="en-GB" altLang="en-US" dirty="0" smtClean="0"/>
              <a:t>May be processed if explicit consent given</a:t>
            </a:r>
          </a:p>
          <a:p>
            <a:pPr eaLnBrk="1" hangingPunct="1">
              <a:defRPr/>
            </a:pPr>
            <a:r>
              <a:rPr lang="en-GB" altLang="en-US" dirty="0" smtClean="0"/>
              <a:t>May be processed if it is in the public domain as a result of steps deliberately taken by the data </a:t>
            </a:r>
            <a:r>
              <a:rPr lang="en-GB" altLang="en-US" dirty="0" smtClean="0"/>
              <a:t>subject</a:t>
            </a:r>
          </a:p>
          <a:p>
            <a:pPr eaLnBrk="1" hangingPunct="1">
              <a:defRPr/>
            </a:pPr>
            <a:r>
              <a:rPr lang="en-GB" altLang="en-US" dirty="0" smtClean="0"/>
              <a:t>Secondary Data</a:t>
            </a:r>
            <a:endParaRPr lang="en-GB" altLang="en-US" dirty="0" smtClean="0"/>
          </a:p>
          <a:p>
            <a:pPr marL="0" indent="0" eaLnBrk="1" hangingPunct="1">
              <a:buFont typeface="Wingdings" panose="05000000000000000000" pitchFamily="2" charset="2"/>
              <a:buNone/>
              <a:defRPr/>
            </a:pPr>
            <a:endParaRPr lang="en-GB" altLang="en-US" dirty="0" smtClean="0"/>
          </a:p>
          <a:p>
            <a:pPr lvl="1" eaLnBrk="1" hangingPunct="1">
              <a:defRPr/>
            </a:pPr>
            <a:endParaRPr lang="en-GB" altLang="en-US" dirty="0" smtClean="0"/>
          </a:p>
        </p:txBody>
      </p:sp>
      <p:sp>
        <p:nvSpPr>
          <p:cNvPr id="2" name="TextBox 1"/>
          <p:cNvSpPr txBox="1"/>
          <p:nvPr/>
        </p:nvSpPr>
        <p:spPr>
          <a:xfrm>
            <a:off x="1028368" y="3886893"/>
            <a:ext cx="5832648" cy="353943"/>
          </a:xfrm>
          <a:prstGeom prst="rect">
            <a:avLst/>
          </a:prstGeom>
          <a:noFill/>
        </p:spPr>
        <p:txBody>
          <a:bodyPr wrap="square" rtlCol="0">
            <a:spAutoFit/>
          </a:bodyPr>
          <a:lstStyle/>
          <a:p>
            <a:r>
              <a:rPr lang="en-GB" altLang="en-US" sz="1700" dirty="0" smtClean="0">
                <a:solidFill>
                  <a:schemeClr val="tx1">
                    <a:lumMod val="50000"/>
                    <a:lumOff val="50000"/>
                  </a:schemeClr>
                </a:solidFill>
                <a:effectLst>
                  <a:outerShdw blurRad="38100" dist="38100" dir="2700000" algn="tl">
                    <a:srgbClr val="000000">
                      <a:alpha val="43137"/>
                    </a:srgbClr>
                  </a:outerShdw>
                </a:effectLst>
                <a:latin typeface="Rockwell" panose="02060603020205020403" pitchFamily="18" charset="0"/>
              </a:rPr>
              <a:t>commission of offences or alleged offences</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810168"/>
            <a:ext cx="3616366" cy="3011084"/>
          </a:xfrm>
          <a:prstGeom prst="rect">
            <a:avLst/>
          </a:prstGeom>
          <a:ln>
            <a:noFill/>
          </a:ln>
          <a:effectLst>
            <a:outerShdw blurRad="292100" dist="139700" dir="2700000" algn="tl" rotWithShape="0">
              <a:srgbClr val="333333">
                <a:alpha val="65000"/>
              </a:srgbClr>
            </a:outerShdw>
          </a:effectLst>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53693" y="4142057"/>
            <a:ext cx="2864774" cy="1900135"/>
          </a:xfrm>
          <a:prstGeom prst="rect">
            <a:avLst/>
          </a:prstGeom>
          <a:ln>
            <a:noFill/>
          </a:ln>
          <a:effectLst>
            <a:outerShdw blurRad="292100" dist="139700" dir="2700000" algn="tl" rotWithShape="0">
              <a:srgbClr val="333333">
                <a:alpha val="65000"/>
              </a:srgbClr>
            </a:outerShdw>
          </a:effectLst>
        </p:spPr>
      </p:pic>
      <p:sp>
        <p:nvSpPr>
          <p:cNvPr id="4" name="Rectangle 3"/>
          <p:cNvSpPr/>
          <p:nvPr/>
        </p:nvSpPr>
        <p:spPr>
          <a:xfrm>
            <a:off x="1115616" y="3389437"/>
            <a:ext cx="2592288" cy="543619"/>
          </a:xfrm>
          <a:prstGeom prst="rect">
            <a:avLst/>
          </a:prstGeom>
          <a:solidFill>
            <a:schemeClr val="accent1">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a:xfrm>
            <a:off x="685800" y="188640"/>
            <a:ext cx="7772400" cy="1609344"/>
          </a:xfrm>
        </p:spPr>
        <p:txBody>
          <a:bodyPr/>
          <a:lstStyle/>
          <a:p>
            <a:pPr eaLnBrk="1" hangingPunct="1"/>
            <a:r>
              <a:rPr lang="en-GB" altLang="en-US" dirty="0" smtClean="0"/>
              <a:t>Exemptions for research</a:t>
            </a:r>
          </a:p>
        </p:txBody>
      </p:sp>
      <p:sp>
        <p:nvSpPr>
          <p:cNvPr id="17411" name="Content Placeholder 2"/>
          <p:cNvSpPr>
            <a:spLocks noGrp="1"/>
          </p:cNvSpPr>
          <p:nvPr>
            <p:ph idx="1"/>
          </p:nvPr>
        </p:nvSpPr>
        <p:spPr>
          <a:xfrm>
            <a:off x="571500" y="1556792"/>
            <a:ext cx="8001000" cy="4267200"/>
          </a:xfrm>
        </p:spPr>
        <p:txBody>
          <a:bodyPr>
            <a:normAutofit lnSpcReduction="10000"/>
          </a:bodyPr>
          <a:lstStyle/>
          <a:p>
            <a:pPr eaLnBrk="1" hangingPunct="1"/>
            <a:r>
              <a:rPr lang="en-GB" altLang="en-US" dirty="0" smtClean="0"/>
              <a:t>DPA exemptions for researchers</a:t>
            </a:r>
            <a:r>
              <a:rPr lang="en-GB" altLang="en-US" dirty="0" smtClean="0"/>
              <a:t>:</a:t>
            </a:r>
            <a:br>
              <a:rPr lang="en-GB" altLang="en-US" dirty="0" smtClean="0"/>
            </a:br>
            <a:endParaRPr lang="en-GB" altLang="en-US" dirty="0" smtClean="0"/>
          </a:p>
          <a:p>
            <a:pPr lvl="1" eaLnBrk="1" hangingPunct="1"/>
            <a:r>
              <a:rPr lang="en-GB" altLang="en-US" dirty="0" smtClean="0"/>
              <a:t>Personal data can be processed for purposes other than those for which they were originally obtained</a:t>
            </a:r>
          </a:p>
          <a:p>
            <a:pPr lvl="1" eaLnBrk="1" hangingPunct="1"/>
            <a:r>
              <a:rPr lang="en-GB" altLang="en-US" dirty="0" smtClean="0"/>
              <a:t>Personal data can be held indefinitely</a:t>
            </a:r>
          </a:p>
          <a:p>
            <a:pPr lvl="1" eaLnBrk="1" hangingPunct="1"/>
            <a:r>
              <a:rPr lang="en-GB" altLang="en-US" dirty="0" smtClean="0"/>
              <a:t>A data subject has no right of access to their personal data provided the data is processed for research purposes and the results do not identify data subjects</a:t>
            </a:r>
          </a:p>
          <a:p>
            <a:pPr lvl="1" eaLnBrk="1" hangingPunct="1"/>
            <a:r>
              <a:rPr lang="en-GB" altLang="en-US" dirty="0" smtClean="0"/>
              <a:t>Sensitive personal data can be processed provided such data are not used to take decisions about any person without their consent and no substantial damage or distress is caused to any person by the keeping of those data</a:t>
            </a:r>
          </a:p>
          <a:p>
            <a:pPr eaLnBrk="1" hangingPunct="1"/>
            <a:r>
              <a:rPr lang="en-GB" altLang="en-US" dirty="0" smtClean="0"/>
              <a:t>However, the Data Protection principles still generally apply, notably the requirements to keep data secure and to control the export of data</a:t>
            </a:r>
          </a:p>
          <a:p>
            <a:pPr lvl="1" eaLnBrk="1" hangingPunct="1"/>
            <a:endParaRPr lang="en-GB" altLang="en-US" dirty="0" smtClean="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64088" y="3690392"/>
            <a:ext cx="3000233" cy="2693233"/>
          </a:xfrm>
          <a:prstGeom prst="rect">
            <a:avLst/>
          </a:prstGeom>
          <a:ln>
            <a:noFill/>
          </a:ln>
          <a:effectLst>
            <a:outerShdw blurRad="292100" dist="139700" dir="2700000" algn="tl" rotWithShape="0">
              <a:srgbClr val="333333">
                <a:alpha val="65000"/>
              </a:srgbClr>
            </a:outerShdw>
          </a:effectLst>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5536" y="2348880"/>
            <a:ext cx="4667901" cy="2429214"/>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809081" y="0"/>
            <a:ext cx="7772400" cy="1609344"/>
          </a:xfrm>
        </p:spPr>
        <p:txBody>
          <a:bodyPr/>
          <a:lstStyle/>
          <a:p>
            <a:r>
              <a:rPr lang="en-GB" altLang="en-US" dirty="0" smtClean="0"/>
              <a:t>Application form major questions</a:t>
            </a:r>
          </a:p>
        </p:txBody>
      </p:sp>
      <p:pic>
        <p:nvPicPr>
          <p:cNvPr id="19459" name="Picture 2"/>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11188" y="1189038"/>
            <a:ext cx="7993062" cy="5360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rot="18900000">
            <a:off x="2887663" y="2455863"/>
            <a:ext cx="792162" cy="792162"/>
          </a:xfrm>
          <a:prstGeom prst="rect">
            <a:avLst/>
          </a:prstGeom>
          <a:no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p>
        </p:txBody>
      </p:sp>
      <p:sp>
        <p:nvSpPr>
          <p:cNvPr id="13" name="Rectangle 12"/>
          <p:cNvSpPr/>
          <p:nvPr/>
        </p:nvSpPr>
        <p:spPr>
          <a:xfrm rot="18900000">
            <a:off x="3976688" y="2455863"/>
            <a:ext cx="790575" cy="792162"/>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p>
        </p:txBody>
      </p:sp>
      <p:sp>
        <p:nvSpPr>
          <p:cNvPr id="14" name="Rectangle 13"/>
          <p:cNvSpPr/>
          <p:nvPr/>
        </p:nvSpPr>
        <p:spPr>
          <a:xfrm rot="18900000">
            <a:off x="3984625" y="4048125"/>
            <a:ext cx="792163" cy="79216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p>
        </p:txBody>
      </p:sp>
      <p:sp>
        <p:nvSpPr>
          <p:cNvPr id="16" name="Rectangle 15"/>
          <p:cNvSpPr/>
          <p:nvPr/>
        </p:nvSpPr>
        <p:spPr>
          <a:xfrm rot="18900000">
            <a:off x="2890838" y="4051300"/>
            <a:ext cx="790575" cy="79216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p>
        </p:txBody>
      </p:sp>
      <p:sp>
        <p:nvSpPr>
          <p:cNvPr id="17" name="Rectangle 16"/>
          <p:cNvSpPr/>
          <p:nvPr/>
        </p:nvSpPr>
        <p:spPr>
          <a:xfrm rot="18900000">
            <a:off x="1806575" y="4049713"/>
            <a:ext cx="792163" cy="792162"/>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p>
        </p:txBody>
      </p:sp>
      <p:sp>
        <p:nvSpPr>
          <p:cNvPr id="18" name="Rectangle 17"/>
          <p:cNvSpPr/>
          <p:nvPr/>
        </p:nvSpPr>
        <p:spPr>
          <a:xfrm rot="18900000">
            <a:off x="723900" y="4051300"/>
            <a:ext cx="792163" cy="79216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p>
        </p:txBody>
      </p:sp>
      <p:sp>
        <p:nvSpPr>
          <p:cNvPr id="19" name="Rectangle 18"/>
          <p:cNvSpPr/>
          <p:nvPr/>
        </p:nvSpPr>
        <p:spPr>
          <a:xfrm rot="18900000">
            <a:off x="1801813" y="5651500"/>
            <a:ext cx="792162" cy="792163"/>
          </a:xfrm>
          <a:prstGeom prst="rect">
            <a:avLst/>
          </a:prstGeom>
          <a:no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p>
        </p:txBody>
      </p:sp>
      <p:sp>
        <p:nvSpPr>
          <p:cNvPr id="20" name="Rectangle 19"/>
          <p:cNvSpPr/>
          <p:nvPr/>
        </p:nvSpPr>
        <p:spPr>
          <a:xfrm rot="18900000">
            <a:off x="2887663" y="5654675"/>
            <a:ext cx="792162" cy="792163"/>
          </a:xfrm>
          <a:prstGeom prst="rect">
            <a:avLst/>
          </a:prstGeom>
          <a:no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p>
        </p:txBody>
      </p:sp>
      <p:sp>
        <p:nvSpPr>
          <p:cNvPr id="21" name="Rectangle 20"/>
          <p:cNvSpPr/>
          <p:nvPr/>
        </p:nvSpPr>
        <p:spPr>
          <a:xfrm rot="18900000">
            <a:off x="3984625" y="5654675"/>
            <a:ext cx="792163" cy="792163"/>
          </a:xfrm>
          <a:prstGeom prst="rect">
            <a:avLst/>
          </a:prstGeom>
          <a:no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additive="base">
                                        <p:cTn id="17" dur="500" fill="hold"/>
                                        <p:tgtEl>
                                          <p:spTgt spid="14"/>
                                        </p:tgtEl>
                                        <p:attrNameLst>
                                          <p:attrName>ppt_x</p:attrName>
                                        </p:attrNameLst>
                                      </p:cBhvr>
                                      <p:tavLst>
                                        <p:tav tm="0">
                                          <p:val>
                                            <p:strVal val="#ppt_x"/>
                                          </p:val>
                                        </p:tav>
                                        <p:tav tm="100000">
                                          <p:val>
                                            <p:strVal val="#ppt_x"/>
                                          </p:val>
                                        </p:tav>
                                      </p:tavLst>
                                    </p:anim>
                                    <p:anim calcmode="lin" valueType="num">
                                      <p:cBhvr additive="base">
                                        <p:cTn id="18" dur="500" fill="hold"/>
                                        <p:tgtEl>
                                          <p:spTgt spid="14"/>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anim calcmode="lin" valueType="num">
                                      <p:cBhvr additive="base">
                                        <p:cTn id="21" dur="500" fill="hold"/>
                                        <p:tgtEl>
                                          <p:spTgt spid="16"/>
                                        </p:tgtEl>
                                        <p:attrNameLst>
                                          <p:attrName>ppt_x</p:attrName>
                                        </p:attrNameLst>
                                      </p:cBhvr>
                                      <p:tavLst>
                                        <p:tav tm="0">
                                          <p:val>
                                            <p:strVal val="#ppt_x"/>
                                          </p:val>
                                        </p:tav>
                                        <p:tav tm="100000">
                                          <p:val>
                                            <p:strVal val="#ppt_x"/>
                                          </p:val>
                                        </p:tav>
                                      </p:tavLst>
                                    </p:anim>
                                    <p:anim calcmode="lin" valueType="num">
                                      <p:cBhvr additive="base">
                                        <p:cTn id="22" dur="500" fill="hold"/>
                                        <p:tgtEl>
                                          <p:spTgt spid="16"/>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anim calcmode="lin" valueType="num">
                                      <p:cBhvr additive="base">
                                        <p:cTn id="25" dur="500" fill="hold"/>
                                        <p:tgtEl>
                                          <p:spTgt spid="17"/>
                                        </p:tgtEl>
                                        <p:attrNameLst>
                                          <p:attrName>ppt_x</p:attrName>
                                        </p:attrNameLst>
                                      </p:cBhvr>
                                      <p:tavLst>
                                        <p:tav tm="0">
                                          <p:val>
                                            <p:strVal val="#ppt_x"/>
                                          </p:val>
                                        </p:tav>
                                        <p:tav tm="100000">
                                          <p:val>
                                            <p:strVal val="#ppt_x"/>
                                          </p:val>
                                        </p:tav>
                                      </p:tavLst>
                                    </p:anim>
                                    <p:anim calcmode="lin" valueType="num">
                                      <p:cBhvr additive="base">
                                        <p:cTn id="26" dur="500" fill="hold"/>
                                        <p:tgtEl>
                                          <p:spTgt spid="17"/>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18"/>
                                        </p:tgtEl>
                                        <p:attrNameLst>
                                          <p:attrName>style.visibility</p:attrName>
                                        </p:attrNameLst>
                                      </p:cBhvr>
                                      <p:to>
                                        <p:strVal val="visible"/>
                                      </p:to>
                                    </p:set>
                                    <p:anim calcmode="lin" valueType="num">
                                      <p:cBhvr additive="base">
                                        <p:cTn id="29" dur="500" fill="hold"/>
                                        <p:tgtEl>
                                          <p:spTgt spid="18"/>
                                        </p:tgtEl>
                                        <p:attrNameLst>
                                          <p:attrName>ppt_x</p:attrName>
                                        </p:attrNameLst>
                                      </p:cBhvr>
                                      <p:tavLst>
                                        <p:tav tm="0">
                                          <p:val>
                                            <p:strVal val="#ppt_x"/>
                                          </p:val>
                                        </p:tav>
                                        <p:tav tm="100000">
                                          <p:val>
                                            <p:strVal val="#ppt_x"/>
                                          </p:val>
                                        </p:tav>
                                      </p:tavLst>
                                    </p:anim>
                                    <p:anim calcmode="lin" valueType="num">
                                      <p:cBhvr additive="base">
                                        <p:cTn id="30" dur="500" fill="hold"/>
                                        <p:tgtEl>
                                          <p:spTgt spid="18"/>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anim calcmode="lin" valueType="num">
                                      <p:cBhvr additive="base">
                                        <p:cTn id="33" dur="500" fill="hold"/>
                                        <p:tgtEl>
                                          <p:spTgt spid="19"/>
                                        </p:tgtEl>
                                        <p:attrNameLst>
                                          <p:attrName>ppt_x</p:attrName>
                                        </p:attrNameLst>
                                      </p:cBhvr>
                                      <p:tavLst>
                                        <p:tav tm="0">
                                          <p:val>
                                            <p:strVal val="#ppt_x"/>
                                          </p:val>
                                        </p:tav>
                                        <p:tav tm="100000">
                                          <p:val>
                                            <p:strVal val="#ppt_x"/>
                                          </p:val>
                                        </p:tav>
                                      </p:tavLst>
                                    </p:anim>
                                    <p:anim calcmode="lin" valueType="num">
                                      <p:cBhvr additive="base">
                                        <p:cTn id="34" dur="500" fill="hold"/>
                                        <p:tgtEl>
                                          <p:spTgt spid="19"/>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anim calcmode="lin" valueType="num">
                                      <p:cBhvr additive="base">
                                        <p:cTn id="37" dur="500" fill="hold"/>
                                        <p:tgtEl>
                                          <p:spTgt spid="20"/>
                                        </p:tgtEl>
                                        <p:attrNameLst>
                                          <p:attrName>ppt_x</p:attrName>
                                        </p:attrNameLst>
                                      </p:cBhvr>
                                      <p:tavLst>
                                        <p:tav tm="0">
                                          <p:val>
                                            <p:strVal val="#ppt_x"/>
                                          </p:val>
                                        </p:tav>
                                        <p:tav tm="100000">
                                          <p:val>
                                            <p:strVal val="#ppt_x"/>
                                          </p:val>
                                        </p:tav>
                                      </p:tavLst>
                                    </p:anim>
                                    <p:anim calcmode="lin" valueType="num">
                                      <p:cBhvr additive="base">
                                        <p:cTn id="38" dur="500" fill="hold"/>
                                        <p:tgtEl>
                                          <p:spTgt spid="20"/>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21"/>
                                        </p:tgtEl>
                                        <p:attrNameLst>
                                          <p:attrName>style.visibility</p:attrName>
                                        </p:attrNameLst>
                                      </p:cBhvr>
                                      <p:to>
                                        <p:strVal val="visible"/>
                                      </p:to>
                                    </p:set>
                                    <p:anim calcmode="lin" valueType="num">
                                      <p:cBhvr additive="base">
                                        <p:cTn id="41" dur="500" fill="hold"/>
                                        <p:tgtEl>
                                          <p:spTgt spid="21"/>
                                        </p:tgtEl>
                                        <p:attrNameLst>
                                          <p:attrName>ppt_x</p:attrName>
                                        </p:attrNameLst>
                                      </p:cBhvr>
                                      <p:tavLst>
                                        <p:tav tm="0">
                                          <p:val>
                                            <p:strVal val="#ppt_x"/>
                                          </p:val>
                                        </p:tav>
                                        <p:tav tm="100000">
                                          <p:val>
                                            <p:strVal val="#ppt_x"/>
                                          </p:val>
                                        </p:tav>
                                      </p:tavLst>
                                    </p:anim>
                                    <p:anim calcmode="lin" valueType="num">
                                      <p:cBhvr additive="base">
                                        <p:cTn id="42"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3" grpId="0" animBg="1"/>
      <p:bldP spid="14" grpId="0" animBg="1"/>
      <p:bldP spid="16" grpId="0" animBg="1"/>
      <p:bldP spid="17" grpId="0" animBg="1"/>
      <p:bldP spid="18" grpId="0" animBg="1"/>
      <p:bldP spid="19" grpId="0" animBg="1"/>
      <p:bldP spid="20" grpId="0" animBg="1"/>
      <p:bldP spid="21" grpId="0" animBg="1"/>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TM03090434[[fn=Wood Type]]</Template>
  <TotalTime>1097</TotalTime>
  <Words>729</Words>
  <Application>Microsoft Office PowerPoint</Application>
  <PresentationFormat>On-screen Show (4:3)</PresentationFormat>
  <Paragraphs>149</Paragraphs>
  <Slides>15</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Verdana</vt:lpstr>
      <vt:lpstr>Arial</vt:lpstr>
      <vt:lpstr>Arial Black</vt:lpstr>
      <vt:lpstr>Arial Narrow</vt:lpstr>
      <vt:lpstr>Wingdings</vt:lpstr>
      <vt:lpstr>Calibri</vt:lpstr>
      <vt:lpstr>Wood Type</vt:lpstr>
      <vt:lpstr>FPSE FEC</vt:lpstr>
      <vt:lpstr>Ethics Committee remit</vt:lpstr>
      <vt:lpstr>Experimental Research</vt:lpstr>
      <vt:lpstr>Why seek ethics approval?</vt:lpstr>
      <vt:lpstr>Treatment of participants</vt:lpstr>
      <vt:lpstr>Participant privacy</vt:lpstr>
      <vt:lpstr>Participant data</vt:lpstr>
      <vt:lpstr>Exemptions for research</vt:lpstr>
      <vt:lpstr>Application form major questions</vt:lpstr>
      <vt:lpstr>Documentation required</vt:lpstr>
      <vt:lpstr>WHAT NEEDS APPROVAL?</vt:lpstr>
      <vt:lpstr>To receive approval</vt:lpstr>
      <vt:lpstr>After approval</vt:lpstr>
      <vt:lpstr>Summary</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ECS SEC</dc:title>
  <dc:creator>Lester</dc:creator>
  <cp:lastModifiedBy>Brian Pickering</cp:lastModifiedBy>
  <cp:revision>87</cp:revision>
  <dcterms:created xsi:type="dcterms:W3CDTF">2009-01-08T14:04:15Z</dcterms:created>
  <dcterms:modified xsi:type="dcterms:W3CDTF">2017-03-03T14:22:45Z</dcterms:modified>
</cp:coreProperties>
</file>